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4087" r:id="rId1"/>
  </p:sldMasterIdLst>
  <p:notesMasterIdLst>
    <p:notesMasterId r:id="rId3"/>
  </p:notesMasterIdLst>
  <p:handoutMasterIdLst>
    <p:handoutMasterId r:id="rId4"/>
  </p:handoutMasterIdLst>
  <p:sldIdLst>
    <p:sldId id="1186" r:id="rId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CCECFF"/>
    <a:srgbClr val="0066FF"/>
    <a:srgbClr val="FF99FF"/>
    <a:srgbClr val="003399"/>
    <a:srgbClr val="FF66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53" autoAdjust="0"/>
    <p:restoredTop sz="98590" autoAdjust="0"/>
  </p:normalViewPr>
  <p:slideViewPr>
    <p:cSldViewPr>
      <p:cViewPr varScale="1">
        <p:scale>
          <a:sx n="74" d="100"/>
          <a:sy n="74" d="100"/>
        </p:scale>
        <p:origin x="984" y="72"/>
      </p:cViewPr>
      <p:guideLst>
        <p:guide orient="horz" pos="2160"/>
        <p:guide pos="3120"/>
      </p:guideLst>
    </p:cSldViewPr>
  </p:slideViewPr>
  <p:outlineViewPr>
    <p:cViewPr>
      <p:scale>
        <a:sx n="33" d="100"/>
        <a:sy n="33" d="100"/>
      </p:scale>
      <p:origin x="0" y="2328"/>
    </p:cViewPr>
  </p:outlineViewPr>
  <p:notesTextViewPr>
    <p:cViewPr>
      <p:scale>
        <a:sx n="100" d="100"/>
        <a:sy n="100" d="100"/>
      </p:scale>
      <p:origin x="0" y="0"/>
    </p:cViewPr>
  </p:notesTextViewPr>
  <p:sorterViewPr>
    <p:cViewPr>
      <p:scale>
        <a:sx n="100" d="100"/>
        <a:sy n="100" d="100"/>
      </p:scale>
      <p:origin x="0" y="7074"/>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4" y="4"/>
            <a:ext cx="2918831" cy="493316"/>
          </a:xfrm>
          <a:prstGeom prst="rect">
            <a:avLst/>
          </a:prstGeom>
        </p:spPr>
        <p:txBody>
          <a:bodyPr vert="horz" lIns="90576" tIns="45287" rIns="90576" bIns="45287"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388" y="4"/>
            <a:ext cx="2918831" cy="493316"/>
          </a:xfrm>
          <a:prstGeom prst="rect">
            <a:avLst/>
          </a:prstGeom>
        </p:spPr>
        <p:txBody>
          <a:bodyPr vert="horz" lIns="90576" tIns="45287" rIns="90576" bIns="45287" rtlCol="0"/>
          <a:lstStyle>
            <a:lvl1pPr algn="r" fontAlgn="auto">
              <a:spcBef>
                <a:spcPts val="0"/>
              </a:spcBef>
              <a:spcAft>
                <a:spcPts val="0"/>
              </a:spcAft>
              <a:defRPr sz="1200" smtClean="0">
                <a:latin typeface="+mn-lt"/>
                <a:ea typeface="+mn-ea"/>
              </a:defRPr>
            </a:lvl1pPr>
          </a:lstStyle>
          <a:p>
            <a:pPr>
              <a:defRPr/>
            </a:pPr>
            <a:fld id="{B9188CC0-149F-4EA9-B197-B4FD935CCF54}" type="datetime1">
              <a:rPr lang="ja-JP" altLang="en-US" smtClean="0"/>
              <a:t>2019/2/25</a:t>
            </a:fld>
            <a:endParaRPr lang="ja-JP" altLang="en-US"/>
          </a:p>
        </p:txBody>
      </p:sp>
      <p:sp>
        <p:nvSpPr>
          <p:cNvPr id="4" name="フッター プレースホルダ 3"/>
          <p:cNvSpPr>
            <a:spLocks noGrp="1"/>
          </p:cNvSpPr>
          <p:nvPr>
            <p:ph type="ftr" sz="quarter" idx="2"/>
          </p:nvPr>
        </p:nvSpPr>
        <p:spPr>
          <a:xfrm>
            <a:off x="14" y="9371295"/>
            <a:ext cx="2918831" cy="493316"/>
          </a:xfrm>
          <a:prstGeom prst="rect">
            <a:avLst/>
          </a:prstGeom>
        </p:spPr>
        <p:txBody>
          <a:bodyPr vert="horz" lIns="90576" tIns="45287" rIns="90576" bIns="45287"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388" y="9371295"/>
            <a:ext cx="2918831" cy="493316"/>
          </a:xfrm>
          <a:prstGeom prst="rect">
            <a:avLst/>
          </a:prstGeom>
        </p:spPr>
        <p:txBody>
          <a:bodyPr vert="horz" lIns="90576" tIns="45287" rIns="90576" bIns="45287" rtlCol="0" anchor="b"/>
          <a:lstStyle>
            <a:lvl1pPr algn="r" fontAlgn="auto">
              <a:spcBef>
                <a:spcPts val="0"/>
              </a:spcBef>
              <a:spcAft>
                <a:spcPts val="0"/>
              </a:spcAft>
              <a:defRPr sz="1200" smtClean="0">
                <a:latin typeface="+mn-lt"/>
                <a:ea typeface="+mn-ea"/>
              </a:defRPr>
            </a:lvl1pPr>
          </a:lstStyle>
          <a:p>
            <a:pPr>
              <a:defRPr/>
            </a:pPr>
            <a:fld id="{0ABC6BF7-D431-415E-8929-959B5C25BFD5}" type="slidenum">
              <a:rPr lang="ja-JP" altLang="en-US"/>
              <a:pPr>
                <a:defRPr/>
              </a:pPr>
              <a:t>‹#›</a:t>
            </a:fld>
            <a:endParaRPr lang="ja-JP" altLang="en-US"/>
          </a:p>
        </p:txBody>
      </p:sp>
    </p:spTree>
    <p:extLst>
      <p:ext uri="{BB962C8B-B14F-4D97-AF65-F5344CB8AC3E}">
        <p14:creationId xmlns:p14="http://schemas.microsoft.com/office/powerpoint/2010/main" val="76698279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4" y="4"/>
            <a:ext cx="2918831" cy="493316"/>
          </a:xfrm>
          <a:prstGeom prst="rect">
            <a:avLst/>
          </a:prstGeom>
        </p:spPr>
        <p:txBody>
          <a:bodyPr vert="horz" lIns="90576" tIns="45287" rIns="90576" bIns="45287"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388" y="4"/>
            <a:ext cx="2918831" cy="493316"/>
          </a:xfrm>
          <a:prstGeom prst="rect">
            <a:avLst/>
          </a:prstGeom>
        </p:spPr>
        <p:txBody>
          <a:bodyPr vert="horz" lIns="90576" tIns="45287" rIns="90576" bIns="45287" rtlCol="0"/>
          <a:lstStyle>
            <a:lvl1pPr algn="r" fontAlgn="auto">
              <a:spcBef>
                <a:spcPts val="0"/>
              </a:spcBef>
              <a:spcAft>
                <a:spcPts val="0"/>
              </a:spcAft>
              <a:defRPr sz="1200" smtClean="0">
                <a:latin typeface="+mn-lt"/>
                <a:ea typeface="+mn-ea"/>
              </a:defRPr>
            </a:lvl1pPr>
          </a:lstStyle>
          <a:p>
            <a:pPr>
              <a:defRPr/>
            </a:pPr>
            <a:fld id="{CB50FF33-B1F1-4CE5-A0BE-4B40046D12AF}" type="datetime1">
              <a:rPr lang="ja-JP" altLang="en-US" smtClean="0"/>
              <a:t>2019/2/25</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576" tIns="45287" rIns="90576" bIns="45287" rtlCol="0" anchor="ctr"/>
          <a:lstStyle/>
          <a:p>
            <a:pPr lvl="0"/>
            <a:endParaRPr lang="ja-JP" altLang="en-US" noProof="0"/>
          </a:p>
        </p:txBody>
      </p:sp>
      <p:sp>
        <p:nvSpPr>
          <p:cNvPr id="5" name="ノート プレースホルダ 4"/>
          <p:cNvSpPr>
            <a:spLocks noGrp="1"/>
          </p:cNvSpPr>
          <p:nvPr>
            <p:ph type="body" sz="quarter" idx="3"/>
          </p:nvPr>
        </p:nvSpPr>
        <p:spPr>
          <a:xfrm>
            <a:off x="673577" y="4686506"/>
            <a:ext cx="5388610" cy="4439841"/>
          </a:xfrm>
          <a:prstGeom prst="rect">
            <a:avLst/>
          </a:prstGeom>
        </p:spPr>
        <p:txBody>
          <a:bodyPr vert="horz" lIns="90576" tIns="45287" rIns="90576" bIns="45287"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14" y="9371295"/>
            <a:ext cx="2918831" cy="493316"/>
          </a:xfrm>
          <a:prstGeom prst="rect">
            <a:avLst/>
          </a:prstGeom>
        </p:spPr>
        <p:txBody>
          <a:bodyPr vert="horz" lIns="90576" tIns="45287" rIns="90576" bIns="45287"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388" y="9371295"/>
            <a:ext cx="2918831" cy="493316"/>
          </a:xfrm>
          <a:prstGeom prst="rect">
            <a:avLst/>
          </a:prstGeom>
        </p:spPr>
        <p:txBody>
          <a:bodyPr vert="horz" lIns="90576" tIns="45287" rIns="90576" bIns="45287" rtlCol="0" anchor="b"/>
          <a:lstStyle>
            <a:lvl1pPr algn="r" fontAlgn="auto">
              <a:spcBef>
                <a:spcPts val="0"/>
              </a:spcBef>
              <a:spcAft>
                <a:spcPts val="0"/>
              </a:spcAft>
              <a:defRPr sz="1200" smtClean="0">
                <a:latin typeface="+mn-lt"/>
                <a:ea typeface="+mn-ea"/>
              </a:defRPr>
            </a:lvl1pPr>
          </a:lstStyle>
          <a:p>
            <a:pPr>
              <a:defRPr/>
            </a:pPr>
            <a:fld id="{C0EC771F-E90F-4BA4-AD21-A76E577D5245}" type="slidenum">
              <a:rPr lang="ja-JP" altLang="en-US"/>
              <a:pPr>
                <a:defRPr/>
              </a:pPr>
              <a:t>‹#›</a:t>
            </a:fld>
            <a:endParaRPr lang="ja-JP" altLang="en-US"/>
          </a:p>
        </p:txBody>
      </p:sp>
    </p:spTree>
    <p:extLst>
      <p:ext uri="{BB962C8B-B14F-4D97-AF65-F5344CB8AC3E}">
        <p14:creationId xmlns:p14="http://schemas.microsoft.com/office/powerpoint/2010/main" val="2909632427"/>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6ECFFE93-DDF2-4658-9F6F-58F53104E4C9}" type="slidenum">
              <a:rPr lang="ja-JP" altLang="en-US" smtClean="0">
                <a:solidFill>
                  <a:prstClr val="black"/>
                </a:solidFill>
              </a:rPr>
              <a:pPr>
                <a:defRPr/>
              </a:pPr>
              <a:t>0</a:t>
            </a:fld>
            <a:endParaRPr lang="ja-JP" altLang="en-US">
              <a:solidFill>
                <a:prstClr val="black"/>
              </a:solidFill>
            </a:endParaRPr>
          </a:p>
        </p:txBody>
      </p:sp>
    </p:spTree>
    <p:extLst>
      <p:ext uri="{BB962C8B-B14F-4D97-AF65-F5344CB8AC3E}">
        <p14:creationId xmlns:p14="http://schemas.microsoft.com/office/powerpoint/2010/main" val="3074785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4A50273C-AC8D-468A-912B-A7D3615646B4}"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85569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5FAFCB7-2EC0-4547-B4D3-B72848882457}"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9492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2C270AD-5E0C-41D8-AB41-969D9505DA16}"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3832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5DFBF54-F892-4D5E-A029-A9BAC23F0C34}"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9284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C930E9C5-845F-4821-BC4C-62141F12BDF0}"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408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9522365-4A50-4204-9373-7DEF81731469}"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4387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0F26844-C301-4C6F-AE64-0DCAAAC8BFFD}"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13100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CF4207F0-F996-4626-A4E0-8C3EA68C5DE4}"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7567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9B9EA86-E6D5-4199-BFCD-3530B15B6F70}"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9331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AF6EBCA-29AE-42BD-AEEB-98A270ABC16B}"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58087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91342EC-56EB-4897-9383-BCEB7DF55868}" type="datetime1">
              <a:rPr lang="ja-JP" altLang="en-US" smtClean="0">
                <a:solidFill>
                  <a:prstClr val="black">
                    <a:tint val="75000"/>
                  </a:prstClr>
                </a:solidFill>
              </a:rPr>
              <a:pPr/>
              <a:t>2019/2/25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3952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49DDFB85-4064-4D1B-8536-3B8067EB35B9}" type="datetime1">
              <a:rPr lang="ja-JP" altLang="en-US" smtClean="0">
                <a:solidFill>
                  <a:prstClr val="black">
                    <a:tint val="75000"/>
                  </a:prstClr>
                </a:solidFill>
                <a:latin typeface="Calibri"/>
                <a:ea typeface="ＭＳ Ｐゴシック"/>
              </a:rPr>
              <a:pPr fontAlgn="auto">
                <a:spcBef>
                  <a:spcPts val="0"/>
                </a:spcBef>
                <a:spcAft>
                  <a:spcPts val="0"/>
                </a:spcAft>
              </a:pPr>
              <a:t>2019/2/25</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D2D8002D-B5B0-4BAC-B1F6-782DDCCE6D9C}"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1486464966"/>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楕円 2"/>
          <p:cNvSpPr/>
          <p:nvPr/>
        </p:nvSpPr>
        <p:spPr>
          <a:xfrm>
            <a:off x="52085" y="3946492"/>
            <a:ext cx="4836739" cy="2565131"/>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42" name="正方形/長方形 41"/>
          <p:cNvSpPr/>
          <p:nvPr/>
        </p:nvSpPr>
        <p:spPr>
          <a:xfrm>
            <a:off x="41856" y="548681"/>
            <a:ext cx="9799304" cy="2304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タイトル 2"/>
          <p:cNvSpPr txBox="1">
            <a:spLocks/>
          </p:cNvSpPr>
          <p:nvPr/>
        </p:nvSpPr>
        <p:spPr>
          <a:xfrm>
            <a:off x="2904349" y="88515"/>
            <a:ext cx="6875866" cy="343487"/>
          </a:xfrm>
          <a:prstGeom prst="rect">
            <a:avLst/>
          </a:prstGeom>
        </p:spPr>
        <p:txBody>
          <a:bodyPr lIns="91330" tIns="45666" rIns="91330" bIns="45666"/>
          <a:lstStyle>
            <a:lvl1pPr algn="ctr" defTabSz="1220655" rtl="0" eaLnBrk="1" latinLnBrk="0" hangingPunct="1">
              <a:spcBef>
                <a:spcPct val="0"/>
              </a:spcBef>
              <a:buNone/>
              <a:defRPr kumimoji="1" sz="5900" kern="1200">
                <a:solidFill>
                  <a:schemeClr val="tx1"/>
                </a:solidFill>
                <a:latin typeface="+mj-lt"/>
                <a:ea typeface="+mj-ea"/>
                <a:cs typeface="+mj-cs"/>
              </a:defRPr>
            </a:lvl1pPr>
          </a:lstStyle>
          <a:p>
            <a:pPr algn="l" fontAlgn="auto">
              <a:spcBef>
                <a:spcPts val="0"/>
              </a:spcBef>
              <a:spcAft>
                <a:spcPts val="0"/>
              </a:spcAft>
            </a:pPr>
            <a:endParaRPr lang="en-US" altLang="ja-JP" sz="15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角丸四角形 49"/>
          <p:cNvSpPr/>
          <p:nvPr/>
        </p:nvSpPr>
        <p:spPr>
          <a:xfrm>
            <a:off x="92576" y="1772815"/>
            <a:ext cx="1503393" cy="923773"/>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fontAlgn="auto">
              <a:spcBef>
                <a:spcPts val="0"/>
              </a:spcBef>
              <a:spcAft>
                <a:spcPts val="0"/>
              </a:spcAft>
            </a:pP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ポテンシャル</a:t>
            </a: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pP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（強み）</a:t>
            </a:r>
          </a:p>
        </p:txBody>
      </p:sp>
      <p:sp>
        <p:nvSpPr>
          <p:cNvPr id="54" name="テキスト ボックス 53"/>
          <p:cNvSpPr txBox="1">
            <a:spLocks noChangeArrowheads="1"/>
          </p:cNvSpPr>
          <p:nvPr/>
        </p:nvSpPr>
        <p:spPr bwMode="auto">
          <a:xfrm>
            <a:off x="34688" y="22"/>
            <a:ext cx="9670840" cy="369332"/>
          </a:xfrm>
          <a:prstGeom prst="rect">
            <a:avLst/>
          </a:prstGeom>
          <a:noFill/>
          <a:ln>
            <a:noFill/>
            <a:headEnd/>
            <a:tailEnd/>
          </a:ln>
          <a:effectLst/>
        </p:spPr>
        <p:style>
          <a:lnRef idx="1">
            <a:schemeClr val="accent3"/>
          </a:lnRef>
          <a:fillRef idx="2">
            <a:schemeClr val="accent3"/>
          </a:fillRef>
          <a:effectRef idx="1">
            <a:schemeClr val="accent3"/>
          </a:effectRef>
          <a:fontRef idx="minor">
            <a:schemeClr val="dk1"/>
          </a:fontRef>
        </p:style>
        <p:txBody>
          <a:bodyPr wrap="square">
            <a:spAutoFit/>
          </a:bodyPr>
          <a:lstStyle/>
          <a:p>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事業名</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9" name="Group 8"/>
          <p:cNvGrpSpPr>
            <a:grpSpLocks/>
          </p:cNvGrpSpPr>
          <p:nvPr/>
        </p:nvGrpSpPr>
        <p:grpSpPr bwMode="auto">
          <a:xfrm>
            <a:off x="0" y="354214"/>
            <a:ext cx="9906000" cy="77788"/>
            <a:chOff x="0" y="746"/>
            <a:chExt cx="6240" cy="49"/>
          </a:xfrm>
        </p:grpSpPr>
        <p:sp>
          <p:nvSpPr>
            <p:cNvPr id="30" name="Rectangle 9"/>
            <p:cNvSpPr>
              <a:spLocks noChangeArrowheads="1"/>
            </p:cNvSpPr>
            <p:nvPr/>
          </p:nvSpPr>
          <p:spPr bwMode="auto">
            <a:xfrm flipH="1">
              <a:off x="1596" y="746"/>
              <a:ext cx="4644" cy="49"/>
            </a:xfrm>
            <a:prstGeom prst="rect">
              <a:avLst/>
            </a:prstGeom>
            <a:gradFill rotWithShape="1">
              <a:gsLst>
                <a:gs pos="0">
                  <a:srgbClr val="CCECFF"/>
                </a:gs>
                <a:gs pos="100000">
                  <a:srgbClr val="0099FF"/>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r" fontAlgn="auto">
                <a:spcBef>
                  <a:spcPts val="0"/>
                </a:spcBef>
                <a:spcAft>
                  <a:spcPts val="0"/>
                </a:spcAft>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Rectangle 10"/>
            <p:cNvSpPr>
              <a:spLocks noChangeArrowheads="1"/>
            </p:cNvSpPr>
            <p:nvPr/>
          </p:nvSpPr>
          <p:spPr bwMode="auto">
            <a:xfrm flipH="1">
              <a:off x="0" y="746"/>
              <a:ext cx="1596" cy="49"/>
            </a:xfrm>
            <a:prstGeom prst="rect">
              <a:avLst/>
            </a:prstGeom>
            <a:gradFill rotWithShape="1">
              <a:gsLst>
                <a:gs pos="0">
                  <a:srgbClr val="0066CC"/>
                </a:gs>
                <a:gs pos="100000">
                  <a:srgbClr val="00060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r" fontAlgn="auto">
                <a:spcBef>
                  <a:spcPts val="0"/>
                </a:spcBef>
                <a:spcAft>
                  <a:spcPts val="0"/>
                </a:spcAft>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84" name="角丸四角形 83"/>
          <p:cNvSpPr/>
          <p:nvPr/>
        </p:nvSpPr>
        <p:spPr>
          <a:xfrm>
            <a:off x="92576" y="641783"/>
            <a:ext cx="1511596" cy="1014353"/>
          </a:xfrm>
          <a:prstGeom prst="roundRect">
            <a:avLst>
              <a:gd name="adj" fmla="val 0"/>
            </a:avLst>
          </a:prstGeom>
          <a:solidFill>
            <a:schemeClr val="accent6">
              <a:lumMod val="40000"/>
              <a:lumOff val="60000"/>
            </a:schemeClr>
          </a:solidFill>
          <a:ln>
            <a:solidFill>
              <a:schemeClr val="accent6"/>
            </a:solidFill>
          </a:ln>
          <a:effectLst>
            <a:glow rad="63500">
              <a:schemeClr val="accent6">
                <a:satMod val="175000"/>
                <a:alpha val="40000"/>
              </a:schemeClr>
            </a:glow>
            <a:outerShdw blurRad="40000" dist="20000" dir="5400000" rotWithShape="0">
              <a:srgbClr val="FFC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fontAlgn="auto">
              <a:spcBef>
                <a:spcPts val="0"/>
              </a:spcBef>
              <a:spcAft>
                <a:spcPts val="0"/>
              </a:spcAft>
            </a:pP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事業概要</a:t>
            </a: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endParaRPr>
          </a:p>
        </p:txBody>
      </p:sp>
      <p:sp>
        <p:nvSpPr>
          <p:cNvPr id="85" name="角丸四角形 84"/>
          <p:cNvSpPr/>
          <p:nvPr/>
        </p:nvSpPr>
        <p:spPr>
          <a:xfrm>
            <a:off x="1652941" y="570700"/>
            <a:ext cx="8108299" cy="1129167"/>
          </a:xfrm>
          <a:prstGeom prst="roundRect">
            <a:avLst/>
          </a:prstGeom>
          <a:solidFill>
            <a:schemeClr val="bg1"/>
          </a:solidFill>
          <a:ln w="9525">
            <a:solidFill>
              <a:srgbClr val="FF5A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9388" indent="-179388" fontAlgn="auto">
              <a:spcBef>
                <a:spcPts val="0"/>
              </a:spcBef>
              <a:spcAft>
                <a:spcPts val="0"/>
              </a:spcAft>
              <a:buFont typeface="Wingdings" panose="05000000000000000000" pitchFamily="2" charset="2"/>
              <a:buChar char="l"/>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今年度の本事業での目的や支援内容</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例</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本事業では</a:t>
            </a:r>
            <a:r>
              <a:rPr lang="ja-JP" altLang="en-US" sz="1400" dirty="0" smtClean="0">
                <a:solidFill>
                  <a:srgbClr val="000000"/>
                </a:solidFill>
                <a:latin typeface="Meiryo UI" panose="020B0604030504040204" pitchFamily="50" charset="-128"/>
                <a:ea typeface="Meiryo UI" panose="020B0604030504040204" pitchFamily="50" charset="-128"/>
              </a:rPr>
              <a:t>、近年○○関連</a:t>
            </a:r>
            <a:r>
              <a:rPr lang="ja-JP" altLang="en-US" sz="1400" dirty="0">
                <a:solidFill>
                  <a:srgbClr val="000000"/>
                </a:solidFill>
                <a:latin typeface="Meiryo UI" panose="020B0604030504040204" pitchFamily="50" charset="-128"/>
                <a:ea typeface="Meiryo UI" panose="020B0604030504040204" pitchFamily="50" charset="-128"/>
              </a:rPr>
              <a:t>産業の中でも特に需要の伸びが</a:t>
            </a:r>
            <a:r>
              <a:rPr lang="ja-JP" altLang="en-US" sz="1400" dirty="0" smtClean="0">
                <a:solidFill>
                  <a:srgbClr val="000000"/>
                </a:solidFill>
                <a:latin typeface="Meiryo UI" panose="020B0604030504040204" pitchFamily="50" charset="-128"/>
                <a:ea typeface="Meiryo UI" panose="020B0604030504040204" pitchFamily="50" charset="-128"/>
              </a:rPr>
              <a:t>著しい○○分野</a:t>
            </a:r>
            <a:r>
              <a:rPr lang="ja-JP" altLang="en-US" sz="1400" dirty="0">
                <a:solidFill>
                  <a:srgbClr val="000000"/>
                </a:solidFill>
                <a:latin typeface="Meiryo UI" panose="020B0604030504040204" pitchFamily="50" charset="-128"/>
                <a:ea typeface="Meiryo UI" panose="020B0604030504040204" pitchFamily="50" charset="-128"/>
              </a:rPr>
              <a:t>を中心として</a:t>
            </a:r>
            <a:r>
              <a:rPr lang="ja-JP" altLang="en-US" sz="1400" dirty="0" smtClean="0">
                <a:solidFill>
                  <a:srgbClr val="000000"/>
                </a:solidFill>
                <a:latin typeface="Meiryo UI" panose="020B0604030504040204" pitchFamily="50" charset="-128"/>
                <a:ea typeface="Meiryo UI" panose="020B0604030504040204" pitchFamily="50" charset="-128"/>
              </a:rPr>
              <a:t>、国内外</a:t>
            </a:r>
            <a:r>
              <a:rPr lang="ja-JP" altLang="en-US" sz="1400" dirty="0">
                <a:solidFill>
                  <a:srgbClr val="000000"/>
                </a:solidFill>
                <a:latin typeface="Meiryo UI" panose="020B0604030504040204" pitchFamily="50" charset="-128"/>
                <a:ea typeface="Meiryo UI" panose="020B0604030504040204" pitchFamily="50" charset="-128"/>
              </a:rPr>
              <a:t>大手メーカーとのマッチングや展示会出展</a:t>
            </a:r>
            <a:r>
              <a:rPr lang="ja-JP" altLang="en-US" sz="1400" dirty="0" smtClean="0">
                <a:solidFill>
                  <a:srgbClr val="000000"/>
                </a:solidFill>
                <a:latin typeface="Meiryo UI" panose="020B0604030504040204" pitchFamily="50" charset="-128"/>
                <a:ea typeface="Meiryo UI" panose="020B0604030504040204" pitchFamily="50" charset="-128"/>
              </a:rPr>
              <a:t>、米国</a:t>
            </a:r>
            <a:r>
              <a:rPr lang="ja-JP" altLang="en-US" sz="1400" dirty="0">
                <a:solidFill>
                  <a:srgbClr val="000000"/>
                </a:solidFill>
                <a:latin typeface="Meiryo UI" panose="020B0604030504040204" pitchFamily="50" charset="-128"/>
                <a:ea typeface="Meiryo UI" panose="020B0604030504040204" pitchFamily="50" charset="-128"/>
              </a:rPr>
              <a:t>をメインターゲットとした海外販路開拓等により新規ビジネス獲得を図るとともに、創出した需要を着実に取り込むため</a:t>
            </a:r>
            <a:r>
              <a:rPr lang="ja-JP" altLang="en-US" sz="1400" dirty="0" smtClean="0">
                <a:solidFill>
                  <a:srgbClr val="000000"/>
                </a:solidFill>
                <a:latin typeface="Meiryo UI" panose="020B0604030504040204" pitchFamily="50" charset="-128"/>
                <a:ea typeface="Meiryo UI" panose="020B0604030504040204" pitchFamily="50" charset="-128"/>
              </a:rPr>
              <a:t>、複数工程の一括</a:t>
            </a:r>
            <a:r>
              <a:rPr lang="ja-JP" altLang="en-US" sz="1400" dirty="0">
                <a:solidFill>
                  <a:srgbClr val="000000"/>
                </a:solidFill>
                <a:latin typeface="Meiryo UI" panose="020B0604030504040204" pitchFamily="50" charset="-128"/>
                <a:ea typeface="Meiryo UI" panose="020B0604030504040204" pitchFamily="50" charset="-128"/>
              </a:rPr>
              <a:t>受託に向けた仕組みを構築する。</a:t>
            </a:r>
            <a:r>
              <a:rPr lang="ja-JP" altLang="en-US" sz="1400" dirty="0"/>
              <a:t>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9388" indent="-179388" fontAlgn="auto">
              <a:spcBef>
                <a:spcPts val="0"/>
              </a:spcBef>
              <a:spcAft>
                <a:spcPts val="0"/>
              </a:spcAft>
              <a:buFont typeface="Wingdings" panose="05000000000000000000" pitchFamily="2" charset="2"/>
              <a:buChar char="l"/>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4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角丸四角形 85"/>
          <p:cNvSpPr/>
          <p:nvPr/>
        </p:nvSpPr>
        <p:spPr>
          <a:xfrm>
            <a:off x="1652941" y="1810975"/>
            <a:ext cx="8091084" cy="897945"/>
          </a:xfrm>
          <a:prstGeom prst="roundRect">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9388" indent="-179388" fontAlgn="auto">
              <a:spcBef>
                <a:spcPts val="0"/>
              </a:spcBef>
              <a:spcAft>
                <a:spcPts val="0"/>
              </a:spcAft>
              <a:buFont typeface="Wingdings" panose="05000000000000000000" pitchFamily="2" charset="2"/>
              <a:buChar char="l"/>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地域の強み、有望企業群の特徴</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9388" indent="-179388" fontAlgn="auto">
              <a:spcBef>
                <a:spcPts val="0"/>
              </a:spcBef>
              <a:spcAft>
                <a:spcPts val="0"/>
              </a:spcAft>
              <a:buFont typeface="Wingdings" panose="05000000000000000000" pitchFamily="2" charset="2"/>
              <a:buChar char="l"/>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支援機関の強み・特徴</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可能な限り、定量的な数字を盛り込んでください。</a:t>
            </a:r>
          </a:p>
        </p:txBody>
      </p:sp>
      <p:sp>
        <p:nvSpPr>
          <p:cNvPr id="2" name="テキスト ボックス 1"/>
          <p:cNvSpPr txBox="1"/>
          <p:nvPr/>
        </p:nvSpPr>
        <p:spPr>
          <a:xfrm>
            <a:off x="1196348" y="4780608"/>
            <a:ext cx="2861381" cy="33855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○○支援センター</a:t>
            </a:r>
            <a:r>
              <a:rPr kumimoji="1" lang="ja-JP" altLang="en-US" sz="1100" dirty="0" smtClean="0">
                <a:latin typeface="Meiryo UI" panose="020B0604030504040204" pitchFamily="50" charset="-128"/>
                <a:ea typeface="Meiryo UI" panose="020B0604030504040204" pitchFamily="50" charset="-128"/>
              </a:rPr>
              <a:t>（事業管理機関）</a:t>
            </a:r>
            <a:endParaRPr kumimoji="1" lang="ja-JP" altLang="en-US" sz="1200"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579806" y="4020508"/>
            <a:ext cx="1100756"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●●大学</a:t>
            </a:r>
            <a:endParaRPr kumimoji="1" lang="ja-JP" altLang="en-US" sz="1600" dirty="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566823" y="5552110"/>
            <a:ext cx="1498084"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●●公設試</a:t>
            </a:r>
            <a:endParaRPr kumimoji="1" lang="ja-JP" altLang="en-US" sz="16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2904349" y="4018580"/>
            <a:ext cx="1476006"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●●産業機関</a:t>
            </a:r>
            <a:endParaRPr kumimoji="1" lang="ja-JP" altLang="en-US" sz="1600"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2964735" y="5542247"/>
            <a:ext cx="1100756"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●●銀行</a:t>
            </a:r>
            <a:endParaRPr kumimoji="1" lang="ja-JP" altLang="en-US" sz="1600" dirty="0">
              <a:latin typeface="Meiryo UI" panose="020B0604030504040204" pitchFamily="50" charset="-128"/>
              <a:ea typeface="Meiryo UI" panose="020B0604030504040204" pitchFamily="50" charset="-128"/>
            </a:endParaRPr>
          </a:p>
        </p:txBody>
      </p:sp>
      <p:cxnSp>
        <p:nvCxnSpPr>
          <p:cNvPr id="5" name="直線矢印コネクタ 4"/>
          <p:cNvCxnSpPr/>
          <p:nvPr/>
        </p:nvCxnSpPr>
        <p:spPr>
          <a:xfrm flipV="1">
            <a:off x="2623228" y="4436017"/>
            <a:ext cx="288032" cy="242067"/>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3137707" y="4324658"/>
            <a:ext cx="1242648" cy="430887"/>
          </a:xfrm>
          <a:prstGeom prst="rect">
            <a:avLst/>
          </a:prstGeom>
          <a:noFill/>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・米国市場の調査</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・販路開拓支援</a:t>
            </a:r>
            <a:endParaRPr kumimoji="1" lang="ja-JP" altLang="en-US" sz="1100" dirty="0">
              <a:latin typeface="Meiryo UI" panose="020B0604030504040204" pitchFamily="50" charset="-128"/>
              <a:ea typeface="Meiryo UI" panose="020B0604030504040204" pitchFamily="50" charset="-128"/>
            </a:endParaRPr>
          </a:p>
        </p:txBody>
      </p:sp>
      <p:sp>
        <p:nvSpPr>
          <p:cNvPr id="7" name="右矢印 6"/>
          <p:cNvSpPr/>
          <p:nvPr/>
        </p:nvSpPr>
        <p:spPr>
          <a:xfrm>
            <a:off x="4616873" y="4766506"/>
            <a:ext cx="649269" cy="6643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5443630" y="4316903"/>
            <a:ext cx="3685834" cy="1107996"/>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・○○展示会への</a:t>
            </a:r>
            <a:r>
              <a:rPr lang="ja-JP" altLang="en-US" sz="1600" dirty="0" smtClean="0">
                <a:latin typeface="Meiryo UI" panose="020B0604030504040204" pitchFamily="50" charset="-128"/>
                <a:ea typeface="Meiryo UI" panose="020B0604030504040204" pitchFamily="50" charset="-128"/>
              </a:rPr>
              <a:t>出展支援</a:t>
            </a:r>
            <a:r>
              <a:rPr lang="ja-JP" altLang="en-US" sz="1600" dirty="0">
                <a:latin typeface="Meiryo UI" panose="020B0604030504040204" pitchFamily="50" charset="-128"/>
                <a:ea typeface="Meiryo UI" panose="020B0604030504040204" pitchFamily="50" charset="-128"/>
              </a:rPr>
              <a:t/>
            </a:r>
            <a:br>
              <a:rPr lang="ja-JP" altLang="en-US" sz="1600" dirty="0">
                <a:latin typeface="Meiryo UI" panose="020B0604030504040204" pitchFamily="50" charset="-128"/>
                <a:ea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rPr>
              <a:t>・大手企業とのマッチング会の開催</a:t>
            </a:r>
            <a:r>
              <a:rPr lang="ja-JP" altLang="en-US" sz="1600" dirty="0">
                <a:latin typeface="Meiryo UI" panose="020B0604030504040204" pitchFamily="50" charset="-128"/>
                <a:ea typeface="Meiryo UI" panose="020B0604030504040204" pitchFamily="50" charset="-128"/>
              </a:rPr>
              <a:t/>
            </a:r>
            <a:br>
              <a:rPr lang="ja-JP" altLang="en-US" sz="1600" dirty="0">
                <a:latin typeface="Meiryo UI" panose="020B0604030504040204" pitchFamily="50" charset="-128"/>
                <a:ea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rPr>
              <a:t>・市場参入に向けた研究会の開催</a:t>
            </a:r>
            <a:endParaRPr lang="en-US" altLang="ja-JP" sz="1600" dirty="0" smtClean="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・市場調査の実施</a:t>
            </a:r>
            <a:endParaRPr kumimoji="1" lang="en-US" altLang="ja-JP" sz="1600" dirty="0" smtClean="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289328" y="3152005"/>
            <a:ext cx="3759016" cy="584775"/>
          </a:xfrm>
          <a:prstGeom prst="rect">
            <a:avLst/>
          </a:prstGeom>
          <a:noFill/>
          <a:ln>
            <a:solidFill>
              <a:schemeClr val="accent1"/>
            </a:solid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（左）事業実施体制のイメージ図をご記載ください。</a:t>
            </a:r>
            <a:endParaRPr kumimoji="1" lang="ja-JP" altLang="en-US" sz="16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443631" y="3146849"/>
            <a:ext cx="3812123" cy="584775"/>
          </a:xfrm>
          <a:prstGeom prst="rect">
            <a:avLst/>
          </a:prstGeom>
          <a:noFill/>
          <a:ln>
            <a:solidFill>
              <a:schemeClr val="accent1"/>
            </a:solid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（右）本事業での取組内容を具体的にご記載ください。</a:t>
            </a:r>
            <a:endParaRPr kumimoji="1" lang="ja-JP" altLang="en-US" sz="1600" dirty="0">
              <a:latin typeface="Meiryo UI" panose="020B0604030504040204" pitchFamily="50" charset="-128"/>
              <a:ea typeface="Meiryo UI" panose="020B0604030504040204" pitchFamily="50" charset="-128"/>
            </a:endParaRPr>
          </a:p>
        </p:txBody>
      </p:sp>
      <p:sp>
        <p:nvSpPr>
          <p:cNvPr id="23" name="正方形/長方形 22"/>
          <p:cNvSpPr/>
          <p:nvPr/>
        </p:nvSpPr>
        <p:spPr>
          <a:xfrm>
            <a:off x="5423642" y="5991767"/>
            <a:ext cx="4281886" cy="584775"/>
          </a:xfrm>
          <a:prstGeom prst="rect">
            <a:avLst/>
          </a:prstGeom>
          <a:ln>
            <a:solidFill>
              <a:schemeClr val="accent1"/>
            </a:solidFill>
          </a:ln>
        </p:spPr>
        <p:txBody>
          <a:bodyPr wrap="square">
            <a:spAutoFit/>
          </a:bodyPr>
          <a:lstStyle/>
          <a:p>
            <a:r>
              <a:rPr lang="ja-JP" altLang="en-US" sz="1600" dirty="0">
                <a:latin typeface="Meiryo UI" panose="020B0604030504040204" pitchFamily="50" charset="-128"/>
                <a:ea typeface="Meiryo UI" panose="020B0604030504040204" pitchFamily="50" charset="-128"/>
                <a:cs typeface="Meiryo UI" panose="020B0604030504040204" pitchFamily="50" charset="-128"/>
              </a:rPr>
              <a:t>○これまでの活動の様子、開発中の製品・サービス等の写真やイラストがあれば添付してください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404293" y="4377341"/>
            <a:ext cx="1781257" cy="261610"/>
          </a:xfrm>
          <a:prstGeom prst="rect">
            <a:avLst/>
          </a:prstGeom>
          <a:noFill/>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・○○技術の研究開発支援</a:t>
            </a:r>
            <a:endParaRPr kumimoji="1" lang="en-US" altLang="ja-JP" sz="1100" dirty="0" smtClean="0">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3246505" y="5903694"/>
            <a:ext cx="1677062" cy="261610"/>
          </a:xfrm>
          <a:prstGeom prst="rect">
            <a:avLst/>
          </a:prstGeom>
          <a:noFill/>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・取引先企業とのマッチング</a:t>
            </a:r>
            <a:endParaRPr kumimoji="1" lang="en-US" altLang="ja-JP" sz="1100" dirty="0" smtClean="0">
              <a:latin typeface="Meiryo UI" panose="020B0604030504040204" pitchFamily="50" charset="-128"/>
              <a:ea typeface="Meiryo UI" panose="020B0604030504040204" pitchFamily="50" charset="-128"/>
            </a:endParaRPr>
          </a:p>
        </p:txBody>
      </p:sp>
      <p:sp>
        <p:nvSpPr>
          <p:cNvPr id="35" name="テキスト ボックス 34"/>
          <p:cNvSpPr txBox="1"/>
          <p:nvPr/>
        </p:nvSpPr>
        <p:spPr>
          <a:xfrm>
            <a:off x="490666" y="5880719"/>
            <a:ext cx="1499128" cy="430887"/>
          </a:xfrm>
          <a:prstGeom prst="rect">
            <a:avLst/>
          </a:prstGeom>
          <a:noFill/>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・○○技術の導入支援</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・製品分析評価</a:t>
            </a:r>
            <a:endParaRPr kumimoji="1" lang="en-US" altLang="ja-JP" sz="1100" dirty="0" smtClean="0">
              <a:latin typeface="Meiryo UI" panose="020B0604030504040204" pitchFamily="50" charset="-128"/>
              <a:ea typeface="Meiryo UI" panose="020B0604030504040204" pitchFamily="50" charset="-128"/>
            </a:endParaRPr>
          </a:p>
        </p:txBody>
      </p:sp>
      <p:sp>
        <p:nvSpPr>
          <p:cNvPr id="36" name="テキスト ボックス 35"/>
          <p:cNvSpPr txBox="1"/>
          <p:nvPr/>
        </p:nvSpPr>
        <p:spPr>
          <a:xfrm>
            <a:off x="1212078" y="5103611"/>
            <a:ext cx="2845651" cy="430887"/>
          </a:xfrm>
          <a:prstGeom prst="rect">
            <a:avLst/>
          </a:prstGeom>
          <a:noFill/>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・研究会の開催</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・連携支援機関へのつなぎ（ワンストップ窓口）</a:t>
            </a:r>
            <a:endParaRPr kumimoji="1" lang="en-US" altLang="ja-JP" sz="1100" dirty="0" smtClean="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8385358" y="37921"/>
            <a:ext cx="1354858" cy="369332"/>
          </a:xfrm>
          <a:prstGeom prst="rect">
            <a:avLst/>
          </a:prstGeom>
          <a:noFill/>
          <a:ln>
            <a:solidFill>
              <a:srgbClr val="FF0000"/>
            </a:solidFill>
          </a:ln>
        </p:spPr>
        <p:txBody>
          <a:bodyPr wrap="none" rtlCol="0">
            <a:spAutoFit/>
          </a:bodyPr>
          <a:lstStyle/>
          <a:p>
            <a:r>
              <a:rPr kumimoji="1" lang="ja-JP" altLang="en-US" dirty="0" smtClean="0">
                <a:latin typeface="Meiryo UI" panose="020B0604030504040204" pitchFamily="50" charset="-128"/>
                <a:ea typeface="Meiryo UI" panose="020B0604030504040204" pitchFamily="50" charset="-128"/>
              </a:rPr>
              <a:t>記載イメージ</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00963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257</Words>
  <Application>Microsoft Office PowerPoint</Application>
  <PresentationFormat>A4 210 x 297 mm</PresentationFormat>
  <Paragraphs>30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2019-02-25T04:34:24Z</dcterms:created>
  <dcterms:modified xsi:type="dcterms:W3CDTF">2019-02-25T04:34:30Z</dcterms:modified>
</cp:coreProperties>
</file>