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7" autoAdjust="0"/>
  </p:normalViewPr>
  <p:slideViewPr>
    <p:cSldViewPr>
      <p:cViewPr varScale="1">
        <p:scale>
          <a:sx n="76" d="100"/>
          <a:sy n="76" d="100"/>
        </p:scale>
        <p:origin x="696" y="60"/>
      </p:cViewPr>
      <p:guideLst>
        <p:guide orient="horz" pos="391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 smtClean="0">
                <a:latin typeface="ＭＳ Ｐゴシック" pitchFamily="50" charset="-128"/>
                <a:ea typeface="ＭＳ Ｐゴシック" pitchFamily="50" charset="-128"/>
              </a:rPr>
              <a:t>機密性○</a:t>
            </a:r>
            <a:endParaRPr kumimoji="1" lang="ja-JP" altLang="en-US" sz="1400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 smtClean="0"/>
              <a:t>機密性○</a:t>
            </a:r>
            <a:endParaRPr lang="en-US" altLang="ja-JP" dirty="0" smtClean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 smtClean="0"/>
              <a:t>１．見出しの記入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2020/1/28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2020/1/28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 bwMode="auto">
          <a:xfrm>
            <a:off x="200473" y="306208"/>
            <a:ext cx="6840760" cy="496899"/>
          </a:xfrm>
          <a:prstGeom prst="roundRect">
            <a:avLst/>
          </a:prstGeom>
          <a:noFill/>
          <a:ln w="254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defTabSz="912813"/>
            <a:r>
              <a:rPr lang="ja-JP" altLang="en-US" sz="16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プロジェクト名称</a:t>
            </a:r>
            <a:endParaRPr lang="en-US" altLang="ja-JP" sz="1600" b="1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912813"/>
            <a:r>
              <a:rPr kumimoji="1"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kumimoji="1" lang="en-US" altLang="ja-JP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申請型</a:t>
            </a:r>
            <a:r>
              <a:rPr kumimoji="1" lang="en-US" altLang="ja-JP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事業額</a:t>
            </a:r>
            <a:r>
              <a:rPr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●</a:t>
            </a:r>
            <a:r>
              <a:rPr lang="en-US" altLang="ja-JP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,</a:t>
            </a:r>
            <a:r>
              <a:rPr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●●●</a:t>
            </a:r>
            <a:r>
              <a:rPr kumimoji="1"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万円）</a:t>
            </a:r>
            <a:endParaRPr kumimoji="1" lang="ja-JP" altLang="en-US" sz="16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7113240" y="306208"/>
            <a:ext cx="2592288" cy="496899"/>
          </a:xfrm>
          <a:prstGeom prst="roundRect">
            <a:avLst/>
          </a:prstGeom>
          <a:noFill/>
          <a:ln w="127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地方名</a:t>
            </a:r>
            <a:endParaRPr lang="en-US" altLang="ja-JP" sz="12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事業管理機関名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1447" y="48675"/>
            <a:ext cx="5196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defTabSz="912813"/>
            <a:r>
              <a:rPr lang="ja-JP" altLang="en-US" sz="1200" b="1" dirty="0" smtClean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令和２年度　地域企業イノベーション支援事業</a:t>
            </a:r>
            <a:endParaRPr lang="ja-JP" altLang="en-US" sz="1200" b="1" dirty="0">
              <a:latin typeface="游ゴシック" panose="020B0400000000000000" pitchFamily="50" charset="-128"/>
              <a:ea typeface="游ゴシック" panose="020B0400000000000000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837661"/>
              </p:ext>
            </p:extLst>
          </p:nvPr>
        </p:nvGraphicFramePr>
        <p:xfrm>
          <a:off x="200473" y="845590"/>
          <a:ext cx="9505055" cy="16459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505055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プロジェクト全容</a:t>
                      </a: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プロジェクト概要</a:t>
                      </a:r>
                      <a:endParaRPr lang="en-US" altLang="ja-JP" sz="1200" b="1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  <a:defRPr/>
                      </a:pP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地方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における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産業分野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の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企業の特徴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な企業が進める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新事業関連の事業活動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を、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主な支援計画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により支援することで、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目標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を実現する。</a:t>
                      </a:r>
                      <a:endParaRPr lang="en-US" altLang="ja-JP" sz="1200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裨益する産業分野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：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産業分野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支援対象とする事業開発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：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イノベーションの概要</a:t>
                      </a:r>
                      <a:r>
                        <a:rPr lang="en-US" altLang="ja-JP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連携支援計画との関連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：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連携支援計画名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を踏まえた事業。</a:t>
                      </a: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 smtClean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地域オープンイノベーション拠点選抜との関連</a:t>
                      </a:r>
                      <a:r>
                        <a:rPr lang="ja-JP" altLang="en-US" sz="1200" b="0" u="none" dirty="0" smtClean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：</a:t>
                      </a:r>
                      <a:r>
                        <a:rPr lang="en-US" altLang="ja-JP" sz="1200" b="0" u="none" dirty="0" smtClean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【</a:t>
                      </a:r>
                      <a:r>
                        <a:rPr lang="ja-JP" altLang="en-US" sz="1200" b="0" u="none" dirty="0" smtClean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申請状況</a:t>
                      </a:r>
                      <a:r>
                        <a:rPr lang="en-US" altLang="ja-JP" sz="1200" b="0" u="none" dirty="0" smtClean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Meiryo UI" panose="020B0604030504040204" pitchFamily="50" charset="-128"/>
                        </a:rPr>
                        <a:t>】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202176"/>
              </p:ext>
            </p:extLst>
          </p:nvPr>
        </p:nvGraphicFramePr>
        <p:xfrm>
          <a:off x="206823" y="2548158"/>
          <a:ext cx="4716000" cy="426660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16000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754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プロジェクトの必要性・アピールポイント</a:t>
                      </a:r>
                      <a:endParaRPr kumimoji="1" lang="ja-JP" altLang="en-US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991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文章のほか、図表も挿入可能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 smtClean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563107"/>
              </p:ext>
            </p:extLst>
          </p:nvPr>
        </p:nvGraphicFramePr>
        <p:xfrm>
          <a:off x="4989822" y="2546772"/>
          <a:ext cx="4716000" cy="426660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716000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754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プロジェクト概要及び目標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9911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支援計画</a:t>
                      </a:r>
                      <a:endParaRPr lang="en-US" altLang="ja-JP" sz="12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AutoNum type="circleNumDbPlain"/>
                        <a:tabLst/>
                        <a:defRPr/>
                      </a:pP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企業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の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事業活動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改善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するため、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支援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を行う。</a:t>
                      </a: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AutoNum type="circleNumDbPlain"/>
                        <a:tabLst/>
                        <a:defRPr/>
                      </a:pP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企業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の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事業活動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改善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するため、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支援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を行う。</a:t>
                      </a: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AutoNum type="circleNumDbPlain"/>
                        <a:tabLst/>
                        <a:defRPr/>
                      </a:pP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企業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の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事業活動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改善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するため、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支援</a:t>
                      </a:r>
                      <a:r>
                        <a:rPr lang="en-US" altLang="ja-JP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1200" u="none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を行う。</a:t>
                      </a: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地域の支援体制の強化</a:t>
                      </a:r>
                      <a:endParaRPr lang="en-US" altLang="ja-JP" sz="1200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  <a:defRPr/>
                      </a:pPr>
                      <a:endParaRPr lang="en-US" altLang="ja-JP" sz="1200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b="1" u="sng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主な事業目標</a:t>
                      </a:r>
                      <a:endParaRPr lang="en-US" altLang="ja-JP" sz="1200" u="none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 bwMode="auto">
          <a:xfrm>
            <a:off x="-2391816" y="-8973"/>
            <a:ext cx="2343748" cy="3377119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l"/>
            <a:r>
              <a:rPr kumimoji="0" lang="ja-JP" altLang="en-US" sz="1200" u="sng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記載の注意事項</a:t>
            </a:r>
            <a:endParaRPr kumimoji="0" lang="en-US" altLang="ja-JP" sz="1200" u="sng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l"/>
            </a:pPr>
            <a:r>
              <a:rPr kumimoji="0"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数字、アルファベットは半角で記載をお願いします。</a:t>
            </a:r>
            <a:endParaRPr kumimoji="0" lang="en-US" altLang="ja-JP" sz="12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「連携支援計画との関連</a:t>
            </a: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」「地域オープンイノベーション拠点選抜との関連」</a:t>
            </a:r>
            <a:r>
              <a:rPr kumimoji="0"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以外の事項は、記載必須です。</a:t>
            </a:r>
            <a:endParaRPr kumimoji="0" lang="en-US" altLang="ja-JP" sz="12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「連携支援計画との関連」「地域オープンイノベーション拠点選抜との関連</a:t>
            </a:r>
            <a:r>
              <a:rPr kumimoji="0"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」がない御提案については、当該記載欄を削除ください</a:t>
            </a: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「主な事業</a:t>
            </a: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目標</a:t>
            </a:r>
            <a:r>
              <a:rPr kumimoji="0" lang="ja-JP" altLang="en-US" sz="12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」の表中の各数値には</a:t>
            </a: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、「●件」「●名」「●円」のように単位の付記をお願いします。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6232"/>
              </p:ext>
            </p:extLst>
          </p:nvPr>
        </p:nvGraphicFramePr>
        <p:xfrm>
          <a:off x="5009268" y="4878622"/>
          <a:ext cx="4665648" cy="1920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43932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730429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730429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730429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730429">
                  <a:extLst>
                    <a:ext uri="{9D8B030D-6E8A-4147-A177-3AD203B41FA5}">
                      <a16:colId xmlns:a16="http://schemas.microsoft.com/office/drawing/2014/main" val="1100397069"/>
                    </a:ext>
                  </a:extLst>
                </a:gridCol>
              </a:tblGrid>
              <a:tr h="293752">
                <a:tc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事業年度の目標</a:t>
                      </a:r>
                      <a:endParaRPr kumimoji="1" lang="ja-JP" altLang="en-US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事業後</a:t>
                      </a:r>
                      <a:r>
                        <a:rPr kumimoji="1" lang="en-US" altLang="ja-JP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年目の目標</a:t>
                      </a:r>
                      <a:endParaRPr kumimoji="1" lang="en-US" altLang="ja-JP" sz="900" b="1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事業後</a:t>
                      </a:r>
                      <a:r>
                        <a:rPr kumimoji="1" lang="en-US" altLang="ja-JP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年目の目標</a:t>
                      </a:r>
                      <a:endParaRPr kumimoji="1" lang="ja-JP" altLang="en-US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事業後</a:t>
                      </a:r>
                      <a:r>
                        <a:rPr kumimoji="1" lang="en-US" altLang="ja-JP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900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年目の目標</a:t>
                      </a:r>
                      <a:endParaRPr kumimoji="1" lang="ja-JP" altLang="en-US" sz="900" b="1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120540">
                <a:tc>
                  <a:txBody>
                    <a:bodyPr/>
                    <a:lstStyle/>
                    <a:p>
                      <a:r>
                        <a:rPr kumimoji="1" lang="ja-JP" altLang="en-US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事業での想定合計支援企業数</a:t>
                      </a:r>
                      <a:endParaRPr kumimoji="1" lang="ja-JP" altLang="en-US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940378"/>
                  </a:ext>
                </a:extLst>
              </a:tr>
              <a:tr h="278268">
                <a:tc>
                  <a:txBody>
                    <a:bodyPr/>
                    <a:lstStyle/>
                    <a:p>
                      <a:r>
                        <a:rPr kumimoji="1" lang="ja-JP" altLang="en-US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事業終了後</a:t>
                      </a:r>
                      <a:r>
                        <a:rPr kumimoji="1" lang="en-US" altLang="ja-JP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年以内に新規事業の売上計上まで到達する社数</a:t>
                      </a:r>
                      <a:endParaRPr kumimoji="1" lang="en-US" altLang="ja-JP" sz="900" b="1" dirty="0" smtClean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591815"/>
                  </a:ext>
                </a:extLst>
              </a:tr>
              <a:tr h="293752">
                <a:tc>
                  <a:txBody>
                    <a:bodyPr/>
                    <a:lstStyle/>
                    <a:p>
                      <a:r>
                        <a:rPr kumimoji="1" lang="ja-JP" altLang="en-US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支援対象企業群の常時従業者一人当たり売上高成長率の、事業年度から事業終了後</a:t>
                      </a:r>
                      <a:r>
                        <a:rPr kumimoji="1" lang="en-US" altLang="ja-JP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年度までの幾何平均</a:t>
                      </a:r>
                      <a:endParaRPr kumimoji="1" lang="ja-JP" altLang="en-US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34229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r>
                        <a:rPr kumimoji="1" lang="en-US" altLang="ja-JP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支援体制の能力指標</a:t>
                      </a:r>
                      <a:r>
                        <a:rPr kumimoji="1" lang="en-US" altLang="ja-JP" sz="900" b="1" dirty="0" smtClean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endParaRPr kumimoji="1" lang="ja-JP" altLang="en-US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389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400</Words>
  <Application>Microsoft Office PowerPoint</Application>
  <PresentationFormat>A4 210 x 297 mm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2019-10-07T02:22:51Z</dcterms:created>
  <dcterms:modified xsi:type="dcterms:W3CDTF">2020-01-28T11:24:53Z</dcterms:modified>
</cp:coreProperties>
</file>