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removePersonalInfoOnSave="1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366" r:id="rId2"/>
  </p:sldIdLst>
  <p:sldSz cx="9906000" cy="6858000" type="A4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1" userDrawn="1">
          <p15:clr>
            <a:srgbClr val="A4A3A4"/>
          </p15:clr>
        </p15:guide>
        <p15:guide id="2" pos="12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D6EC"/>
    <a:srgbClr val="FF5A00"/>
    <a:srgbClr val="0098D0"/>
    <a:srgbClr val="0064C8"/>
    <a:srgbClr val="B197D3"/>
    <a:srgbClr val="FFBE3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E9639D4-E3E2-4D34-9284-5A2195B3D0D7}" styleName="スタイル (淡色)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47" autoAdjust="0"/>
  </p:normalViewPr>
  <p:slideViewPr>
    <p:cSldViewPr>
      <p:cViewPr varScale="1">
        <p:scale>
          <a:sx n="114" d="100"/>
          <a:sy n="114" d="100"/>
        </p:scale>
        <p:origin x="2154" y="96"/>
      </p:cViewPr>
      <p:guideLst>
        <p:guide orient="horz" pos="391"/>
        <p:guide pos="126"/>
      </p:guideLst>
    </p:cSldViewPr>
  </p:slideViewPr>
  <p:outlineViewPr>
    <p:cViewPr>
      <p:scale>
        <a:sx n="33" d="100"/>
        <a:sy n="33" d="100"/>
      </p:scale>
      <p:origin x="0" y="766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90" d="100"/>
          <a:sy n="90" d="100"/>
        </p:scale>
        <p:origin x="-2070" y="-7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kumimoji="1" lang="ja-JP" altLang="en-US" sz="1400" dirty="0">
                <a:latin typeface="ＭＳ Ｐゴシック" pitchFamily="50" charset="-128"/>
                <a:ea typeface="ＭＳ Ｐゴシック" pitchFamily="50" charset="-128"/>
              </a:rPr>
              <a:t>機密性○</a:t>
            </a:r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0C1D9C-4153-45A3-ABA8-5AC906D3247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6108798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40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r>
              <a:rPr lang="ja-JP" altLang="en-US" dirty="0"/>
              <a:t>機密性○</a:t>
            </a:r>
            <a:endParaRPr lang="en-US" altLang="ja-JP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95325" y="739775"/>
            <a:ext cx="534511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35E722-DCEB-4B9B-850A-0990A504E40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926932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2950" y="2588439"/>
            <a:ext cx="8420100" cy="55399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algn="ctr">
              <a:defRPr lang="ja-JP" altLang="en-US" sz="3600" b="1" dirty="0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485900" y="4653136"/>
            <a:ext cx="6934200" cy="1255728"/>
          </a:xfr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0" indent="0" algn="ctr">
              <a:buNone/>
              <a:defRPr lang="ja-JP" altLang="en-US" sz="2400" b="1">
                <a:latin typeface="Meiryo UI" pitchFamily="50" charset="-128"/>
                <a:ea typeface="Meiryo UI" pitchFamily="50" charset="-128"/>
                <a:cs typeface="Meiryo UI" pitchFamily="50" charset="-128"/>
              </a:defRPr>
            </a:lvl1pPr>
          </a:lstStyle>
          <a:p>
            <a:pPr marL="0" lvl="0" algn="ctr"/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38EED-0542-4C86-A18B-4CD095A08138}" type="datetime1">
              <a:rPr kumimoji="1" lang="ja-JP" altLang="en-US" smtClean="0"/>
              <a:t>2022/2/21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0666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hasCustomPrompt="1"/>
          </p:nvPr>
        </p:nvSpPr>
        <p:spPr>
          <a:xfrm>
            <a:off x="1393439" y="1520788"/>
            <a:ext cx="7423989" cy="646331"/>
          </a:xfrm>
        </p:spPr>
        <p:txBody>
          <a:bodyPr wrap="square" anchor="t" anchorCtr="0">
            <a:spAutoFit/>
          </a:bodyPr>
          <a:lstStyle>
            <a:lvl1pPr algn="l">
              <a:defRPr lang="ja-JP" altLang="en-US" sz="36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 dirty="0"/>
              <a:t>１．見出しの記入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57FD6B-AACB-4FB5-A82B-515F0D3C0BFC}" type="datetime1">
              <a:rPr kumimoji="1" lang="ja-JP" altLang="en-US" smtClean="0"/>
              <a:t>2022/2/21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5992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準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8D6CFB-7E9F-4517-9C6C-7920C3455632}" type="datetime1">
              <a:rPr kumimoji="1" lang="ja-JP" altLang="en-US" smtClean="0"/>
              <a:t>2022/2/21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50142-B990-490A-A107-ED7302A7FD52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タイトル 1"/>
          <p:cNvSpPr>
            <a:spLocks noGrp="1"/>
          </p:cNvSpPr>
          <p:nvPr>
            <p:ph type="title"/>
          </p:nvPr>
        </p:nvSpPr>
        <p:spPr>
          <a:xfrm>
            <a:off x="200471" y="188640"/>
            <a:ext cx="9505503" cy="461665"/>
          </a:xfrm>
        </p:spPr>
        <p:txBody>
          <a:bodyPr wrap="square">
            <a:spAutoFit/>
          </a:bodyPr>
          <a:lstStyle>
            <a:lvl1pPr algn="l">
              <a:defRPr lang="ja-JP" altLang="en-US" sz="2400" b="1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0" lvl="0" algn="l"/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8" name="テキスト プレースホルダー 9"/>
          <p:cNvSpPr>
            <a:spLocks noGrp="1"/>
          </p:cNvSpPr>
          <p:nvPr>
            <p:ph type="body" sz="quarter" idx="13" hasCustomPrompt="1"/>
          </p:nvPr>
        </p:nvSpPr>
        <p:spPr>
          <a:xfrm>
            <a:off x="200794" y="6309320"/>
            <a:ext cx="9396722" cy="161583"/>
          </a:xfrm>
          <a:noFill/>
        </p:spPr>
        <p:txBody>
          <a:bodyPr wrap="squar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（資料）●●</a:t>
            </a:r>
          </a:p>
        </p:txBody>
      </p:sp>
      <p:sp>
        <p:nvSpPr>
          <p:cNvPr id="9" name="テキスト プレースホルダー 9"/>
          <p:cNvSpPr>
            <a:spLocks noGrp="1"/>
          </p:cNvSpPr>
          <p:nvPr>
            <p:ph type="body" sz="quarter" idx="14" hasCustomPrompt="1"/>
          </p:nvPr>
        </p:nvSpPr>
        <p:spPr>
          <a:xfrm>
            <a:off x="200794" y="3104964"/>
            <a:ext cx="1853071" cy="307777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0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20pt</a:t>
            </a:r>
            <a:r>
              <a:rPr kumimoji="1" lang="ja-JP" altLang="en-US" dirty="0"/>
              <a:t>）</a:t>
            </a:r>
          </a:p>
        </p:txBody>
      </p:sp>
      <p:sp>
        <p:nvSpPr>
          <p:cNvPr id="10" name="テキスト プレースホルダー 9"/>
          <p:cNvSpPr>
            <a:spLocks noGrp="1"/>
          </p:cNvSpPr>
          <p:nvPr>
            <p:ph type="body" sz="quarter" idx="15" hasCustomPrompt="1"/>
          </p:nvPr>
        </p:nvSpPr>
        <p:spPr>
          <a:xfrm>
            <a:off x="200472" y="3769295"/>
            <a:ext cx="1298432" cy="215444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14pt</a:t>
            </a:r>
            <a:r>
              <a:rPr kumimoji="1" lang="ja-JP" altLang="en-US" dirty="0"/>
              <a:t>）</a:t>
            </a:r>
          </a:p>
        </p:txBody>
      </p:sp>
      <p:sp>
        <p:nvSpPr>
          <p:cNvPr id="11" name="テキスト プレースホルダー 9"/>
          <p:cNvSpPr>
            <a:spLocks noGrp="1"/>
          </p:cNvSpPr>
          <p:nvPr>
            <p:ph type="body" sz="quarter" idx="16" hasCustomPrompt="1"/>
          </p:nvPr>
        </p:nvSpPr>
        <p:spPr>
          <a:xfrm>
            <a:off x="200472" y="4365104"/>
            <a:ext cx="1102866" cy="161583"/>
          </a:xfrm>
          <a:noFill/>
        </p:spPr>
        <p:txBody>
          <a:bodyPr wrap="none" lIns="0" tIns="0" rIns="0" bIns="0">
            <a:sp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05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lvl="0"/>
            <a:r>
              <a:rPr kumimoji="1" lang="ja-JP" altLang="en-US" dirty="0"/>
              <a:t>説明文（</a:t>
            </a:r>
            <a:r>
              <a:rPr kumimoji="1" lang="en-US" altLang="ja-JP" dirty="0"/>
              <a:t>10.5pt</a:t>
            </a:r>
            <a:r>
              <a:rPr kumimoji="1" lang="ja-JP" altLang="en-US" dirty="0"/>
              <a:t>）</a:t>
            </a:r>
          </a:p>
        </p:txBody>
      </p:sp>
      <p:sp>
        <p:nvSpPr>
          <p:cNvPr id="12" name="テキスト プレースホルダー 11"/>
          <p:cNvSpPr>
            <a:spLocks noGrp="1"/>
          </p:cNvSpPr>
          <p:nvPr>
            <p:ph type="body" sz="quarter" idx="17"/>
          </p:nvPr>
        </p:nvSpPr>
        <p:spPr>
          <a:xfrm>
            <a:off x="200025" y="764704"/>
            <a:ext cx="9505950" cy="525886"/>
          </a:xfrm>
          <a:solidFill>
            <a:srgbClr val="99D6EC"/>
          </a:solidFill>
          <a:ln>
            <a:noFill/>
          </a:ln>
        </p:spPr>
        <p:txBody>
          <a:bodyPr vert="horz" wrap="square" lIns="216000" tIns="108000" rIns="216000" bIns="108000" rtlCol="0" anchor="t" anchorCtr="0">
            <a:spAutoFit/>
          </a:bodyPr>
          <a:lstStyle>
            <a:lvl1pPr>
              <a:defRPr lang="ja-JP" altLang="en-US" sz="20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pPr marL="257175" lvl="0" indent="-257175">
              <a:spcBef>
                <a:spcPts val="600"/>
              </a:spcBef>
              <a:spcAft>
                <a:spcPts val="600"/>
              </a:spcAft>
              <a:buClr>
                <a:srgbClr val="002060"/>
              </a:buClr>
              <a:buFont typeface="Wingdings" panose="05000000000000000000" pitchFamily="2" charset="2"/>
              <a:buChar char="l"/>
            </a:pPr>
            <a:r>
              <a:rPr kumimoji="1" lang="ja-JP" altLang="en-US"/>
              <a:t>マスター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9895277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200025" y="274638"/>
            <a:ext cx="9469499" cy="382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200024" y="800708"/>
            <a:ext cx="9469499" cy="1210689"/>
          </a:xfrm>
          <a:prstGeom prst="rect">
            <a:avLst/>
          </a:prstGeom>
          <a:noFill/>
        </p:spPr>
        <p:txBody>
          <a:bodyPr vert="horz" wrap="square" lIns="216000" tIns="108000" rIns="216000" bIns="108000" rtlCol="0">
            <a:sp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-10695" y="6520260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57702473-496F-4EA5-8617-C076904D98E0}" type="datetime1">
              <a:rPr lang="ja-JP" altLang="en-US" smtClean="0"/>
              <a:t>2022/2/21</a:t>
            </a:fld>
            <a:endParaRPr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392827" y="652534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7605295" y="652534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defRPr>
            </a:lvl1pPr>
          </a:lstStyle>
          <a:p>
            <a:fld id="{D9550142-B990-490A-A107-ED7302A7FD52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7125740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1" r:id="rId2"/>
    <p:sldLayoutId id="2147483654" r:id="rId3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1" sz="2400" b="1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</p:titleStyle>
    <p:bodyStyle>
      <a:lvl1pPr marL="342900" indent="-342900" algn="l" defTabSz="914400" rtl="0" eaLnBrk="1" latinLnBrk="0" hangingPunct="1">
        <a:spcBef>
          <a:spcPts val="600"/>
        </a:spcBef>
        <a:spcAft>
          <a:spcPts val="600"/>
        </a:spcAft>
        <a:buClr>
          <a:srgbClr val="002060"/>
        </a:buClr>
        <a:buFont typeface="Wingdings" panose="05000000000000000000" pitchFamily="2" charset="2"/>
        <a:buChar char="l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1pPr>
      <a:lvl2pPr marL="742950" indent="-28575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–"/>
        <a:defRPr kumimoji="1" sz="14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2pPr>
      <a:lvl3pPr marL="1143000" indent="-228600" algn="l" defTabSz="914400" rtl="0" eaLnBrk="1" latinLnBrk="0" hangingPunct="1">
        <a:spcBef>
          <a:spcPts val="600"/>
        </a:spcBef>
        <a:spcAft>
          <a:spcPts val="600"/>
        </a:spcAft>
        <a:buFont typeface="Arial" pitchFamily="34" charset="0"/>
        <a:buChar char="•"/>
        <a:defRPr kumimoji="1" sz="105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Meiryo UI" panose="020B0604030504040204" pitchFamily="50" charset="-128"/>
          <a:ea typeface="Meiryo UI" panose="020B0604030504040204" pitchFamily="50" charset="-128"/>
          <a:cs typeface="Meiryo UI" panose="020B0604030504040204" pitchFamily="50" charset="-128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角丸四角形 8"/>
          <p:cNvSpPr/>
          <p:nvPr/>
        </p:nvSpPr>
        <p:spPr bwMode="auto">
          <a:xfrm>
            <a:off x="200473" y="306208"/>
            <a:ext cx="6840760" cy="496899"/>
          </a:xfrm>
          <a:prstGeom prst="roundRect">
            <a:avLst/>
          </a:prstGeom>
          <a:noFill/>
          <a:ln w="254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defTabSz="912813"/>
            <a:r>
              <a:rPr lang="ja-JP" altLang="en-US" sz="140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事業のタイトル名：</a:t>
            </a:r>
            <a:r>
              <a:rPr lang="ja-JP" altLang="en-US" sz="1400" b="1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　　　　　　　　　　　　　　　</a:t>
            </a:r>
            <a:endParaRPr lang="en-US" altLang="ja-JP" sz="1400" b="1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defTabSz="912813"/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【</a:t>
            </a:r>
            <a:r>
              <a:rPr kumimoji="1" lang="ja-JP" altLang="en-US" sz="11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　　　　     　　　　　　　　　　</a:t>
            </a:r>
            <a:r>
              <a:rPr kumimoji="1" lang="en-US" altLang="ja-JP" sz="11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】</a:t>
            </a:r>
            <a:endParaRPr kumimoji="1" lang="ja-JP" altLang="en-US" sz="14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0" name="角丸四角形 9"/>
          <p:cNvSpPr/>
          <p:nvPr/>
        </p:nvSpPr>
        <p:spPr bwMode="auto">
          <a:xfrm>
            <a:off x="7113240" y="306208"/>
            <a:ext cx="2592288" cy="496899"/>
          </a:xfrm>
          <a:prstGeom prst="roundRect">
            <a:avLst/>
          </a:prstGeom>
          <a:noFill/>
          <a:ln w="12700" cmpd="sng">
            <a:solidFill>
              <a:schemeClr val="tx2"/>
            </a:solidFill>
            <a:round/>
            <a:headEnd/>
            <a:tailEnd/>
          </a:ln>
        </p:spPr>
        <p:txBody>
          <a:bodyPr wrap="none" lIns="91408" tIns="45705" rIns="91408" bIns="45705" rtlCol="0" anchor="ctr"/>
          <a:lstStyle/>
          <a:p>
            <a:pPr algn="ctr" defTabSz="609600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申請者（共同申請者）</a:t>
            </a:r>
            <a:endParaRPr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52401" y="48675"/>
            <a:ext cx="52555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defTabSz="912813"/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令和４年度沖縄型クリーンエネルギー導入促進調査事業</a:t>
            </a:r>
          </a:p>
        </p:txBody>
      </p:sp>
      <p:graphicFrame>
        <p:nvGraphicFramePr>
          <p:cNvPr id="12" name="表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7737957"/>
              </p:ext>
            </p:extLst>
          </p:nvPr>
        </p:nvGraphicFramePr>
        <p:xfrm>
          <a:off x="177219" y="3448050"/>
          <a:ext cx="9528309" cy="3364417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9528309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119628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事業全容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3090097">
                <a:tc>
                  <a:txBody>
                    <a:bodyPr/>
                    <a:lstStyle/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事業実施内容及び事業実施計画</a:t>
                      </a: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endParaRPr lang="en-US" altLang="ja-JP" sz="120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en-US" altLang="ja-JP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CO</a:t>
                      </a:r>
                      <a:r>
                        <a:rPr lang="en-US" altLang="ja-JP" sz="1100" b="1" u="none" baseline="-100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削減目標</a:t>
                      </a:r>
                      <a:endParaRPr lang="en-US" altLang="ja-JP" sz="1200" b="1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調査事業終了後</a:t>
                      </a:r>
                      <a:r>
                        <a:rPr lang="en-US" altLang="ja-JP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5</a:t>
                      </a:r>
                      <a:r>
                        <a:rPr lang="ja-JP" altLang="en-US" sz="11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年間の計画</a:t>
                      </a:r>
                      <a:endParaRPr lang="en-US" altLang="ja-JP" sz="1200" b="1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b="0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3" name="表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9744355"/>
              </p:ext>
            </p:extLst>
          </p:nvPr>
        </p:nvGraphicFramePr>
        <p:xfrm>
          <a:off x="177219" y="871888"/>
          <a:ext cx="4716000" cy="2527647"/>
        </p:xfrm>
        <a:graphic>
          <a:graphicData uri="http://schemas.openxmlformats.org/drawingml/2006/table">
            <a:tbl>
              <a:tblPr firstRow="1" bandRow="1">
                <a:tableStyleId>{69012ECD-51FC-41F1-AA8D-1B2483CD663E}</a:tableStyleId>
              </a:tblPr>
              <a:tblGrid>
                <a:gridCol w="4716000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27774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事業目的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25332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en-US" altLang="ja-JP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【</a:t>
                      </a:r>
                      <a:r>
                        <a:rPr lang="ja-JP" altLang="en-US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図表も挿入可能</a:t>
                      </a:r>
                      <a:r>
                        <a:rPr lang="en-US" altLang="ja-JP" sz="1200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】</a:t>
                      </a: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indent="0">
                        <a:buFont typeface="Wingdings" panose="05000000000000000000" pitchFamily="2" charset="2"/>
                        <a:buNone/>
                        <a:defRPr/>
                      </a:pPr>
                      <a:endParaRPr lang="en-US" altLang="ja-JP" sz="1200" dirty="0">
                        <a:solidFill>
                          <a:schemeClr val="tx1"/>
                        </a:solidFill>
                        <a:latin typeface="游ゴシック" panose="020B0400000000000000" pitchFamily="50" charset="-128"/>
                        <a:ea typeface="游ゴシック" panose="020B0400000000000000" pitchFamily="50" charset="-128"/>
                        <a:cs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0414118"/>
              </p:ext>
            </p:extLst>
          </p:nvPr>
        </p:nvGraphicFramePr>
        <p:xfrm>
          <a:off x="4953000" y="871888"/>
          <a:ext cx="4752528" cy="2524320"/>
        </p:xfrm>
        <a:graphic>
          <a:graphicData uri="http://schemas.openxmlformats.org/drawingml/2006/table">
            <a:tbl>
              <a:tblPr firstRow="1" bandRow="1">
                <a:tableStyleId>{5A111915-BE36-4E01-A7E5-04B1672EAD32}</a:tableStyleId>
              </a:tblPr>
              <a:tblGrid>
                <a:gridCol w="4752528">
                  <a:extLst>
                    <a:ext uri="{9D8B030D-6E8A-4147-A177-3AD203B41FA5}">
                      <a16:colId xmlns:a16="http://schemas.microsoft.com/office/drawing/2014/main" val="2338736714"/>
                    </a:ext>
                  </a:extLst>
                </a:gridCol>
              </a:tblGrid>
              <a:tr h="270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調査事業概要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7823602"/>
                  </a:ext>
                </a:extLst>
              </a:tr>
              <a:tr h="22500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調査事業内容</a:t>
                      </a: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none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endParaRPr lang="en-US" altLang="ja-JP" sz="1200" b="1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anose="05000000000000000000" pitchFamily="2" charset="2"/>
                        <a:buNone/>
                        <a:tabLst/>
                        <a:defRPr/>
                      </a:pPr>
                      <a:r>
                        <a:rPr lang="ja-JP" altLang="en-US" sz="1200" b="1" u="sng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調査事業額</a:t>
                      </a:r>
                      <a:r>
                        <a:rPr lang="ja-JP" altLang="en-US" sz="1200" b="1" u="none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  <a:r>
                        <a:rPr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</a:t>
                      </a:r>
                      <a:r>
                        <a:rPr lang="en-US" altLang="ja-JP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,</a:t>
                      </a:r>
                      <a:r>
                        <a:rPr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●●●万</a:t>
                      </a:r>
                      <a:r>
                        <a:rPr kumimoji="1" lang="ja-JP" altLang="en-US" sz="12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円</a:t>
                      </a:r>
                      <a:endParaRPr lang="en-US" altLang="ja-JP" sz="1200" u="sng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233151"/>
                  </a:ext>
                </a:extLst>
              </a:tr>
            </a:tbl>
          </a:graphicData>
        </a:graphic>
      </p:graphicFrame>
      <p:sp>
        <p:nvSpPr>
          <p:cNvPr id="4" name="正方形/長方形 3"/>
          <p:cNvSpPr/>
          <p:nvPr/>
        </p:nvSpPr>
        <p:spPr bwMode="auto">
          <a:xfrm>
            <a:off x="-2812354" y="69661"/>
            <a:ext cx="2343748" cy="983076"/>
          </a:xfrm>
          <a:prstGeom prst="rect">
            <a:avLst/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/>
          <a:lstStyle/>
          <a:p>
            <a:pPr algn="l"/>
            <a:r>
              <a:rPr kumimoji="0" lang="ja-JP" altLang="en-US" sz="1200" u="sng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記載の注意事項</a:t>
            </a:r>
            <a:endParaRPr kumimoji="0" lang="en-US" altLang="ja-JP" sz="1200" u="sng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 algn="l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数字、アルファベットは半角で記載をお願いします。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marL="171450" indent="-171450">
              <a:buFont typeface="Wingdings" panose="05000000000000000000" pitchFamily="2" charset="2"/>
              <a:buChar char="l"/>
            </a:pPr>
            <a:r>
              <a:rPr kumimoji="0" lang="ja-JP" altLang="en-US" sz="12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必要に応じて別紙を添付することも可。</a:t>
            </a:r>
            <a:endParaRPr kumimoji="0" lang="en-US" altLang="ja-JP" sz="12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2556859"/>
              </p:ext>
            </p:extLst>
          </p:nvPr>
        </p:nvGraphicFramePr>
        <p:xfrm>
          <a:off x="340284" y="4869160"/>
          <a:ext cx="6517519" cy="59436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657608">
                  <a:extLst>
                    <a:ext uri="{9D8B030D-6E8A-4147-A177-3AD203B41FA5}">
                      <a16:colId xmlns:a16="http://schemas.microsoft.com/office/drawing/2014/main" val="164490167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423816098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1861525041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3352203087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1100397069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3209886760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806371188"/>
                    </a:ext>
                  </a:extLst>
                </a:gridCol>
                <a:gridCol w="694273">
                  <a:extLst>
                    <a:ext uri="{9D8B030D-6E8A-4147-A177-3AD203B41FA5}">
                      <a16:colId xmlns:a16="http://schemas.microsoft.com/office/drawing/2014/main" val="2747102391"/>
                    </a:ext>
                  </a:extLst>
                </a:gridCol>
              </a:tblGrid>
              <a:tr h="12113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基準とする排出量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2023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2024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  <a:endParaRPr kumimoji="1" lang="en-US" altLang="ja-JP" sz="9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2027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2030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2050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4894586"/>
                  </a:ext>
                </a:extLst>
              </a:tr>
              <a:tr h="329145"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20●●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年△△にかかる</a:t>
                      </a: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CO</a:t>
                      </a:r>
                      <a:r>
                        <a:rPr kumimoji="1" lang="en-US" altLang="ja-JP" sz="900" b="1" baseline="-10000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排出量   ○○</a:t>
                      </a:r>
                      <a:r>
                        <a:rPr kumimoji="1" lang="en-US" altLang="ja-JP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t/</a:t>
                      </a:r>
                      <a:r>
                        <a:rPr kumimoji="1" lang="ja-JP" altLang="en-US" sz="900" b="1" dirty="0"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b="1" dirty="0">
                        <a:latin typeface="游ゴシック" panose="020B0400000000000000" pitchFamily="50" charset="-128"/>
                        <a:ea typeface="游ゴシック" panose="020B0400000000000000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4035361"/>
                  </a:ext>
                </a:extLst>
              </a:tr>
            </a:tbl>
          </a:graphicData>
        </a:graphic>
      </p:graphicFrame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15D178E4-F5F9-4802-85D7-F6921EDB8A2E}"/>
              </a:ext>
            </a:extLst>
          </p:cNvPr>
          <p:cNvSpPr/>
          <p:nvPr/>
        </p:nvSpPr>
        <p:spPr bwMode="auto">
          <a:xfrm>
            <a:off x="-2895872" y="1919328"/>
            <a:ext cx="2520280" cy="715089"/>
          </a:xfrm>
          <a:prstGeom prst="wedgeRoundRectCallout">
            <a:avLst>
              <a:gd name="adj1" fmla="val 93970"/>
              <a:gd name="adj2" fmla="val -223951"/>
              <a:gd name="adj3" fmla="val 16667"/>
            </a:avLst>
          </a:prstGeom>
          <a:solidFill>
            <a:srgbClr val="DDDDDD"/>
          </a:solidFill>
          <a:ln w="9525">
            <a:solidFill>
              <a:srgbClr val="B2B2B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rtlCol="0" anchor="ctr">
            <a:spAutoFit/>
          </a:bodyPr>
          <a:lstStyle/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募集要領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ページの「</a:t>
            </a:r>
            <a:r>
              <a:rPr kumimoji="0" lang="en-US" altLang="ja-JP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2.</a:t>
            </a:r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調査事業の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内容」に記載の調査テーマのうち、</a:t>
            </a:r>
            <a:endParaRPr kumimoji="0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0" lang="ja-JP" altLang="en-US" sz="1200" dirty="0">
                <a:latin typeface="Meiryo UI" panose="020B0604030504040204" pitchFamily="50" charset="-128"/>
                <a:ea typeface="Meiryo UI" panose="020B0604030504040204" pitchFamily="50" charset="-128"/>
              </a:rPr>
              <a:t>選択したテーマ名とその番号を記載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6EFCE51-2B81-427A-B958-575656455ABD}"/>
              </a:ext>
            </a:extLst>
          </p:cNvPr>
          <p:cNvSpPr txBox="1"/>
          <p:nvPr/>
        </p:nvSpPr>
        <p:spPr>
          <a:xfrm>
            <a:off x="8847771" y="55657"/>
            <a:ext cx="100177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9388" indent="-179388" algn="r" defTabSz="912813"/>
            <a:r>
              <a:rPr lang="ja-JP" altLang="en-US" sz="1200" b="1" dirty="0">
                <a:latin typeface="游ゴシック" panose="020B0400000000000000" pitchFamily="50" charset="-128"/>
                <a:ea typeface="游ゴシック" panose="020B0400000000000000" pitchFamily="50" charset="-128"/>
                <a:cs typeface="Meiryo UI" panose="020B0604030504040204" pitchFamily="50" charset="-128"/>
              </a:rPr>
              <a:t>（様式３）</a:t>
            </a:r>
          </a:p>
        </p:txBody>
      </p:sp>
      <p:graphicFrame>
        <p:nvGraphicFramePr>
          <p:cNvPr id="17" name="表 16">
            <a:extLst>
              <a:ext uri="{FF2B5EF4-FFF2-40B4-BE49-F238E27FC236}">
                <a16:creationId xmlns:a16="http://schemas.microsoft.com/office/drawing/2014/main" id="{3A4075D0-6B75-4A20-9F53-CB46FCB3D9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2481232"/>
              </p:ext>
            </p:extLst>
          </p:nvPr>
        </p:nvGraphicFramePr>
        <p:xfrm>
          <a:off x="340284" y="5761831"/>
          <a:ext cx="9113837" cy="944189"/>
        </p:xfrm>
        <a:graphic>
          <a:graphicData uri="http://schemas.openxmlformats.org/drawingml/2006/table">
            <a:tbl>
              <a:tblPr firstRow="1" bandRow="1"/>
              <a:tblGrid>
                <a:gridCol w="32258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99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376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11024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実施内容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担当事業者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2023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2024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2025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2026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b="1" kern="1200">
                          <a:solidFill>
                            <a:schemeClr val="lt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r>
                        <a:rPr kumimoji="1" lang="en-US" altLang="ja-JP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2027</a:t>
                      </a:r>
                      <a:r>
                        <a:rPr kumimoji="1" lang="ja-JP" altLang="en-US" sz="900" dirty="0">
                          <a:solidFill>
                            <a:schemeClr val="bg1"/>
                          </a:solidFill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年度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4677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9496"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lang="ja-JP" altLang="en-US" sz="10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1pPr>
                      <a:lvl2pPr marL="457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2pPr>
                      <a:lvl3pPr marL="914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3pPr>
                      <a:lvl4pPr marL="1371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4pPr>
                      <a:lvl5pPr marL="18288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5pPr>
                      <a:lvl6pPr marL="22860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6pPr>
                      <a:lvl7pPr marL="27432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7pPr>
                      <a:lvl8pPr marL="32004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8pPr>
                      <a:lvl9pPr marL="3657600" algn="l" defTabSz="914400" rtl="0" eaLnBrk="1" latinLnBrk="0" hangingPunct="1">
                        <a:defRPr kumimoji="1" sz="1800" kern="1200">
                          <a:solidFill>
                            <a:schemeClr val="dk1"/>
                          </a:solidFill>
                          <a:latin typeface="游ゴシック" panose="020F0502020204030204"/>
                        </a:defRPr>
                      </a:lvl9pPr>
                    </a:lstStyle>
                    <a:p>
                      <a:pPr algn="ctr"/>
                      <a:endParaRPr kumimoji="1" lang="ja-JP" altLang="en-US" sz="1000" dirty="0">
                        <a:solidFill>
                          <a:schemeClr val="tx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CBD4FF7D-541C-4615-BAE7-A967ECA208A4}"/>
              </a:ext>
            </a:extLst>
          </p:cNvPr>
          <p:cNvSpPr/>
          <p:nvPr/>
        </p:nvSpPr>
        <p:spPr bwMode="auto">
          <a:xfrm>
            <a:off x="1136576" y="2147916"/>
            <a:ext cx="3024336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1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A59E3924-6B26-4FFE-ACBC-C01C4BB9A81F}"/>
              </a:ext>
            </a:extLst>
          </p:cNvPr>
          <p:cNvSpPr/>
          <p:nvPr/>
        </p:nvSpPr>
        <p:spPr bwMode="auto">
          <a:xfrm>
            <a:off x="5689338" y="2040478"/>
            <a:ext cx="2847804" cy="471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4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6C07E8CA-7AB9-431E-AAB9-FF18ECF2E557}"/>
              </a:ext>
            </a:extLst>
          </p:cNvPr>
          <p:cNvSpPr/>
          <p:nvPr/>
        </p:nvSpPr>
        <p:spPr bwMode="auto">
          <a:xfrm>
            <a:off x="2576736" y="3945749"/>
            <a:ext cx="3960440" cy="41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rtlCol="0" anchor="ctr"/>
          <a:lstStyle/>
          <a:p>
            <a:pPr algn="l"/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（様式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2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）提案書 雛形２ページ目、</a:t>
            </a:r>
            <a:r>
              <a:rPr kumimoji="0" lang="en-US" altLang="ja-JP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3</a:t>
            </a:r>
            <a:r>
              <a:rPr kumimoji="0" lang="ja-JP" altLang="en-US" sz="1100" dirty="0">
                <a:solidFill>
                  <a:srgbClr val="FF0000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ページ目の内容</a:t>
            </a:r>
            <a:endParaRPr kumimoji="0" lang="en-US" altLang="ja-JP" sz="1100" dirty="0">
              <a:solidFill>
                <a:srgbClr val="FF000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03891342"/>
      </p:ext>
    </p:extLst>
  </p:cSld>
  <p:clrMapOvr>
    <a:masterClrMapping/>
  </p:clrMapOvr>
</p:sld>
</file>

<file path=ppt/theme/theme1.xml><?xml version="1.0" encoding="utf-8"?>
<a:theme xmlns:a="http://schemas.openxmlformats.org/drawingml/2006/main" name="【機○・記載例なし】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DDDDDD"/>
        </a:solidFill>
        <a:ln w="9525">
          <a:solidFill>
            <a:srgbClr val="B2B2B2"/>
          </a:solidFill>
          <a:miter lim="800000"/>
          <a:headEnd/>
          <a:tailEnd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wrap="none" rtlCol="0" anchor="ctr"/>
      <a:lstStyle>
        <a:defPPr algn="l">
          <a:defRPr kumimoji="0" sz="1800" dirty="0" smtClean="0">
            <a:latin typeface="Meiryo UI" panose="020B0604030504040204" pitchFamily="50" charset="-128"/>
            <a:ea typeface="Meiryo UI" panose="020B0604030504040204" pitchFamily="50" charset="-128"/>
          </a:defRPr>
        </a:defPPr>
      </a:lstStyle>
    </a:spDef>
    <a:txDef>
      <a:spPr>
        <a:noFill/>
      </a:spPr>
      <a:bodyPr wrap="square" rtlCol="0">
        <a:spAutoFit/>
      </a:bodyPr>
      <a:lstStyle>
        <a:defPPr>
          <a:defRPr kumimoji="1" dirty="0" smtClean="0">
            <a:latin typeface="Meiryo UI" panose="020B0604030504040204" pitchFamily="50" charset="-128"/>
            <a:ea typeface="Meiryo UI" panose="020B0604030504040204" pitchFamily="50" charset="-128"/>
            <a:cs typeface="Meiryo UI" panose="020B0604030504040204" pitchFamily="50" charset="-128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プレゼンテーション1" id="{EEFAC4F8-5372-4F77-B6EB-292543FDB11B}" vid="{F3909443-3E9A-4DD8-A95D-A134317FA3B2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202</Words>
  <Application>Microsoft Office PowerPoint</Application>
  <PresentationFormat>A4 210 x 297 mm</PresentationFormat>
  <Paragraphs>62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Meiryo UI</vt:lpstr>
      <vt:lpstr>ＭＳ Ｐゴシック</vt:lpstr>
      <vt:lpstr>游ゴシック</vt:lpstr>
      <vt:lpstr>Arial</vt:lpstr>
      <vt:lpstr>Calibri</vt:lpstr>
      <vt:lpstr>Wingdings</vt:lpstr>
      <vt:lpstr>【機○・記載例なし】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2019-10-07T02:22:51Z</dcterms:created>
  <dcterms:modified xsi:type="dcterms:W3CDTF">2022-02-21T05:26:24Z</dcterms:modified>
</cp:coreProperties>
</file>