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67" r:id="rId5"/>
  </p:sldIdLst>
  <p:sldSz cx="9906000" cy="6858000" type="A4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12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8D0"/>
    <a:srgbClr val="99D6EC"/>
    <a:srgbClr val="FF5A00"/>
    <a:srgbClr val="0064C8"/>
    <a:srgbClr val="B197D3"/>
    <a:srgbClr val="FFBE3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C0AF32-7ED3-4F26-A7EA-BDA90F135806}" v="1" dt="2024-12-17T14:02:19.9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47" autoAdjust="0"/>
  </p:normalViewPr>
  <p:slideViewPr>
    <p:cSldViewPr>
      <p:cViewPr varScale="1">
        <p:scale>
          <a:sx n="125" d="100"/>
          <a:sy n="125" d="100"/>
        </p:scale>
        <p:origin x="1770" y="90"/>
      </p:cViewPr>
      <p:guideLst>
        <p:guide orient="horz" pos="391"/>
        <p:guide pos="126"/>
      </p:guideLst>
    </p:cSldViewPr>
  </p:slideViewPr>
  <p:outlineViewPr>
    <p:cViewPr>
      <p:scale>
        <a:sx n="33" d="100"/>
        <a:sy n="33" d="100"/>
      </p:scale>
      <p:origin x="0" y="766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90" d="100"/>
          <a:sy n="90" d="100"/>
        </p:scale>
        <p:origin x="-2070" y="-72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2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r>
              <a:rPr lang="ja-JP" altLang="en-US" sz="1400" dirty="0">
                <a:latin typeface="ＭＳ Ｐゴシック" pitchFamily="50" charset="-128"/>
                <a:ea typeface="ＭＳ Ｐゴシック" pitchFamily="50" charset="-128"/>
              </a:rPr>
              <a:t>機密性○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2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A60C1D9C-4153-45A3-ABA8-5AC906D324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6108798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4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lang="ja-JP" altLang="en-US" dirty="0"/>
              <a:t>機密性○</a:t>
            </a:r>
            <a:endParaRPr lang="en-US" altLang="ja-JP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709613" y="744538"/>
            <a:ext cx="53784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2108" tIns="46054" rIns="92108" bIns="4605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2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FD35E722-DCEB-4B9B-850A-0990A504E4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926932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588439"/>
            <a:ext cx="8420100" cy="55399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 lang="ja-JP" altLang="en-US" sz="3600" b="1" dirty="0"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</a:lstStyle>
          <a:p>
            <a:pPr marL="0" lvl="0"/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4653136"/>
            <a:ext cx="6934200" cy="125572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lang="ja-JP" altLang="en-US" sz="2400" b="1"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</a:lstStyle>
          <a:p>
            <a:pPr marL="0" lvl="0" algn="ctr"/>
            <a:r>
              <a:rPr kumimoji="1" lang="ja-JP" altLang="en-US"/>
              <a:t>マスター サブタイトルの書式設定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38EED-0542-4C86-A18B-4CD095A08138}" type="datetime1">
              <a:rPr kumimoji="1" lang="ja-JP" altLang="en-US" smtClean="0"/>
              <a:t>2025/1/17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0142-B990-490A-A107-ED7302A7F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0666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1393439" y="1520788"/>
            <a:ext cx="7423989" cy="646331"/>
          </a:xfrm>
        </p:spPr>
        <p:txBody>
          <a:bodyPr wrap="square" anchor="t" anchorCtr="0">
            <a:spAutoFit/>
          </a:bodyPr>
          <a:lstStyle>
            <a:lvl1pPr algn="l">
              <a:defRPr lang="ja-JP" altLang="en-US" sz="36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algn="l"/>
            <a:r>
              <a:rPr kumimoji="1" lang="ja-JP" altLang="en-US" dirty="0"/>
              <a:t>１．見出しの記入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7FD6B-AACB-4FB5-A82B-515F0D3C0BFC}" type="datetime1">
              <a:rPr kumimoji="1" lang="ja-JP" altLang="en-US" smtClean="0"/>
              <a:t>2025/1/17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0142-B990-490A-A107-ED7302A7F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5992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準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D6CFB-7E9F-4517-9C6C-7920C3455632}" type="datetime1">
              <a:rPr kumimoji="1" lang="ja-JP" altLang="en-US" smtClean="0"/>
              <a:t>2025/1/17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0142-B990-490A-A107-ED7302A7F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200471" y="188640"/>
            <a:ext cx="9505503" cy="461665"/>
          </a:xfrm>
        </p:spPr>
        <p:txBody>
          <a:bodyPr wrap="square">
            <a:spAutoFit/>
          </a:bodyPr>
          <a:lstStyle>
            <a:lvl1pPr algn="l">
              <a:defRPr lang="ja-JP" altLang="en-US" sz="2400" b="1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algn="l"/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8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00794" y="6309320"/>
            <a:ext cx="9396722" cy="161583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（資料）●●</a:t>
            </a:r>
          </a:p>
        </p:txBody>
      </p:sp>
      <p:sp>
        <p:nvSpPr>
          <p:cNvPr id="9" name="テキスト プレースホルダー 9"/>
          <p:cNvSpPr>
            <a:spLocks noGrp="1"/>
          </p:cNvSpPr>
          <p:nvPr>
            <p:ph type="body" sz="quarter" idx="14" hasCustomPrompt="1"/>
          </p:nvPr>
        </p:nvSpPr>
        <p:spPr>
          <a:xfrm>
            <a:off x="200794" y="3104964"/>
            <a:ext cx="1853071" cy="307777"/>
          </a:xfrm>
          <a:noFill/>
        </p:spPr>
        <p:txBody>
          <a:bodyPr wrap="non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説明文（</a:t>
            </a:r>
            <a:r>
              <a:rPr kumimoji="1" lang="en-US" altLang="ja-JP" dirty="0"/>
              <a:t>20pt</a:t>
            </a:r>
            <a:r>
              <a:rPr kumimoji="1" lang="ja-JP" altLang="en-US" dirty="0"/>
              <a:t>）</a:t>
            </a: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5" hasCustomPrompt="1"/>
          </p:nvPr>
        </p:nvSpPr>
        <p:spPr>
          <a:xfrm>
            <a:off x="200472" y="3769295"/>
            <a:ext cx="1298432" cy="215444"/>
          </a:xfrm>
          <a:noFill/>
        </p:spPr>
        <p:txBody>
          <a:bodyPr wrap="non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説明文（</a:t>
            </a:r>
            <a:r>
              <a:rPr kumimoji="1" lang="en-US" altLang="ja-JP" dirty="0"/>
              <a:t>14pt</a:t>
            </a:r>
            <a:r>
              <a:rPr kumimoji="1" lang="ja-JP" altLang="en-US" dirty="0"/>
              <a:t>）</a:t>
            </a:r>
          </a:p>
        </p:txBody>
      </p:sp>
      <p:sp>
        <p:nvSpPr>
          <p:cNvPr id="11" name="テキスト プレースホルダー 9"/>
          <p:cNvSpPr>
            <a:spLocks noGrp="1"/>
          </p:cNvSpPr>
          <p:nvPr>
            <p:ph type="body" sz="quarter" idx="16" hasCustomPrompt="1"/>
          </p:nvPr>
        </p:nvSpPr>
        <p:spPr>
          <a:xfrm>
            <a:off x="200472" y="4365104"/>
            <a:ext cx="1102866" cy="161583"/>
          </a:xfrm>
          <a:noFill/>
        </p:spPr>
        <p:txBody>
          <a:bodyPr wrap="non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説明文（</a:t>
            </a:r>
            <a:r>
              <a:rPr kumimoji="1" lang="en-US" altLang="ja-JP" dirty="0"/>
              <a:t>10.5pt</a:t>
            </a:r>
            <a:r>
              <a:rPr kumimoji="1" lang="ja-JP" altLang="en-US" dirty="0"/>
              <a:t>）</a:t>
            </a:r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7"/>
          </p:nvPr>
        </p:nvSpPr>
        <p:spPr>
          <a:xfrm>
            <a:off x="200025" y="764704"/>
            <a:ext cx="9505950" cy="525886"/>
          </a:xfrm>
          <a:solidFill>
            <a:srgbClr val="99D6EC"/>
          </a:solidFill>
          <a:ln>
            <a:noFill/>
          </a:ln>
        </p:spPr>
        <p:txBody>
          <a:bodyPr vert="horz" wrap="square" lIns="216000" tIns="108000" rIns="216000" bIns="108000" rtlCol="0" anchor="t" anchorCtr="0">
            <a:spAutoFit/>
          </a:bodyPr>
          <a:lstStyle>
            <a:lvl1pPr>
              <a:def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57175" lvl="0" indent="-257175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l"/>
            </a:pPr>
            <a:r>
              <a:rPr kumimoji="1"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989527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200025" y="274638"/>
            <a:ext cx="9469499" cy="382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00024" y="800708"/>
            <a:ext cx="9469499" cy="1210689"/>
          </a:xfrm>
          <a:prstGeom prst="rect">
            <a:avLst/>
          </a:prstGeom>
          <a:noFill/>
        </p:spPr>
        <p:txBody>
          <a:bodyPr vert="horz" wrap="square" lIns="216000" tIns="108000" rIns="216000" bIns="108000" rtlCol="0">
            <a:sp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-10695" y="652026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fld id="{57702473-496F-4EA5-8617-C076904D98E0}" type="datetime1">
              <a:rPr lang="ja-JP" altLang="en-US" smtClean="0"/>
              <a:t>2025/1/17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92827" y="6525345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605295" y="652534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fld id="{D9550142-B990-490A-A107-ED7302A7FD5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2574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1" r:id="rId2"/>
    <p:sldLayoutId id="2147483654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kumimoji="1" sz="2400" b="1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1pPr>
    </p:titleStyle>
    <p:bodyStyle>
      <a:lvl1pPr marL="342900" indent="-342900" algn="l" defTabSz="914400" rtl="0" eaLnBrk="1" latinLnBrk="0" hangingPunct="1">
        <a:spcBef>
          <a:spcPts val="600"/>
        </a:spcBef>
        <a:spcAft>
          <a:spcPts val="600"/>
        </a:spcAft>
        <a:buClr>
          <a:srgbClr val="002060"/>
        </a:buClr>
        <a:buFont typeface="Wingdings" panose="05000000000000000000" pitchFamily="2" charset="2"/>
        <a:buChar char="l"/>
        <a:defRPr kumimoji="1" sz="2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1pPr>
      <a:lvl2pPr marL="742950" indent="-28575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–"/>
        <a:defRPr kumimoji="1" sz="14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2pPr>
      <a:lvl3pPr marL="1143000" indent="-22860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•"/>
        <a:defRPr kumimoji="1" sz="105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角丸四角形 8"/>
          <p:cNvSpPr/>
          <p:nvPr/>
        </p:nvSpPr>
        <p:spPr bwMode="auto">
          <a:xfrm>
            <a:off x="200473" y="306208"/>
            <a:ext cx="6840760" cy="496899"/>
          </a:xfrm>
          <a:prstGeom prst="roundRect">
            <a:avLst/>
          </a:prstGeom>
          <a:noFill/>
          <a:ln w="25400" cmpd="sng">
            <a:solidFill>
              <a:schemeClr val="tx2"/>
            </a:solidFill>
            <a:round/>
            <a:headEnd/>
            <a:tailEnd/>
          </a:ln>
        </p:spPr>
        <p:txBody>
          <a:bodyPr wrap="none" lIns="91408" tIns="45705" rIns="91408" bIns="45705" rtlCol="0" anchor="ctr"/>
          <a:lstStyle/>
          <a:p>
            <a:pPr defTabSz="912813"/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事業のタイトル名：</a:t>
            </a:r>
            <a:r>
              <a:rPr lang="ja-JP" altLang="en-US" sz="14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　　　　　　　　　　</a:t>
            </a:r>
            <a:endParaRPr lang="en-US" altLang="ja-JP" sz="1400" b="1" u="sng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912813"/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1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   ①　</a:t>
            </a:r>
            <a:r>
              <a:rPr lang="en-US" altLang="ja-JP" sz="11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or</a:t>
            </a:r>
            <a:r>
              <a:rPr lang="ja-JP" altLang="en-US" sz="11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11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②　　　　　　　　</a:t>
            </a:r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角丸四角形 9"/>
          <p:cNvSpPr/>
          <p:nvPr/>
        </p:nvSpPr>
        <p:spPr bwMode="auto">
          <a:xfrm>
            <a:off x="7113239" y="306208"/>
            <a:ext cx="2664297" cy="496899"/>
          </a:xfrm>
          <a:prstGeom prst="roundRect">
            <a:avLst/>
          </a:prstGeom>
          <a:noFill/>
          <a:ln w="12700" cmpd="sng">
            <a:solidFill>
              <a:schemeClr val="tx2"/>
            </a:solidFill>
            <a:round/>
            <a:headEnd/>
            <a:tailEnd/>
          </a:ln>
        </p:spPr>
        <p:txBody>
          <a:bodyPr wrap="none" lIns="91408" tIns="45705" rIns="91408" bIns="45705" rtlCol="0" anchor="ctr"/>
          <a:lstStyle/>
          <a:p>
            <a:pPr algn="ctr" defTabSz="6096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申請者（共同申請者）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52401" y="48675"/>
            <a:ext cx="5255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 defTabSz="912813"/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令和７年度 沖縄型クリ－ンエネルギー導入促進実証事業費補助金</a:t>
            </a:r>
          </a:p>
        </p:txBody>
      </p:sp>
      <p:graphicFrame>
        <p:nvGraphicFramePr>
          <p:cNvPr id="13" name="表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04668"/>
              </p:ext>
            </p:extLst>
          </p:nvPr>
        </p:nvGraphicFramePr>
        <p:xfrm>
          <a:off x="177218" y="871887"/>
          <a:ext cx="9600318" cy="319085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9600318">
                  <a:extLst>
                    <a:ext uri="{9D8B030D-6E8A-4147-A177-3AD203B41FA5}">
                      <a16:colId xmlns:a16="http://schemas.microsoft.com/office/drawing/2014/main" val="2338736714"/>
                    </a:ext>
                  </a:extLst>
                </a:gridCol>
              </a:tblGrid>
              <a:tr h="28169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事業の目的及び内容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823602"/>
                  </a:ext>
                </a:extLst>
              </a:tr>
              <a:tr h="29091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  <a:defRPr/>
                      </a:pPr>
                      <a:endParaRPr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  <a:defRPr/>
                      </a:pPr>
                      <a:endParaRPr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  <a:defRPr/>
                      </a:pPr>
                      <a:endParaRPr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233151"/>
                  </a:ext>
                </a:extLst>
              </a:tr>
            </a:tbl>
          </a:graphicData>
        </a:graphic>
      </p:graphicFrame>
      <p:sp>
        <p:nvSpPr>
          <p:cNvPr id="4" name="正方形/長方形 3"/>
          <p:cNvSpPr/>
          <p:nvPr/>
        </p:nvSpPr>
        <p:spPr bwMode="auto">
          <a:xfrm>
            <a:off x="-2812354" y="69660"/>
            <a:ext cx="2343748" cy="1487131"/>
          </a:xfrm>
          <a:prstGeom prst="rect">
            <a:avLst/>
          </a:prstGeom>
          <a:solidFill>
            <a:srgbClr val="DDDDDD"/>
          </a:solidFill>
          <a:ln w="9525">
            <a:solidFill>
              <a:srgbClr val="B2B2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 anchor="ctr"/>
          <a:lstStyle/>
          <a:p>
            <a:pPr algn="l"/>
            <a:r>
              <a:rPr kumimoji="0" lang="ja-JP" altLang="en-US" sz="1200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記載の注意事項</a:t>
            </a:r>
            <a:endParaRPr kumimoji="0" lang="en-US" altLang="ja-JP" sz="1200" u="sng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171450" indent="-171450" algn="l">
              <a:buFont typeface="Wingdings" panose="05000000000000000000" pitchFamily="2" charset="2"/>
              <a:buChar char="l"/>
            </a:pPr>
            <a:r>
              <a:rPr kumimoji="0"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数字、アルファベットは半角で記載をお願いします。</a:t>
            </a:r>
            <a:endParaRPr kumimoji="0"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kumimoji="0"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必要に応じて別紙を添付することも可。</a:t>
            </a:r>
            <a:endParaRPr kumimoji="0"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kumimoji="0"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記載内容は一枚に収めること。</a:t>
            </a:r>
            <a:endParaRPr kumimoji="0"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aphicFrame>
        <p:nvGraphicFramePr>
          <p:cNvPr id="15" name="表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2625688"/>
              </p:ext>
            </p:extLst>
          </p:nvPr>
        </p:nvGraphicFramePr>
        <p:xfrm>
          <a:off x="182888" y="5835502"/>
          <a:ext cx="3639922" cy="5257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06366">
                  <a:extLst>
                    <a:ext uri="{9D8B030D-6E8A-4147-A177-3AD203B41FA5}">
                      <a16:colId xmlns:a16="http://schemas.microsoft.com/office/drawing/2014/main" val="164490167"/>
                    </a:ext>
                  </a:extLst>
                </a:gridCol>
                <a:gridCol w="506712">
                  <a:extLst>
                    <a:ext uri="{9D8B030D-6E8A-4147-A177-3AD203B41FA5}">
                      <a16:colId xmlns:a16="http://schemas.microsoft.com/office/drawing/2014/main" val="423816098"/>
                    </a:ext>
                  </a:extLst>
                </a:gridCol>
                <a:gridCol w="506711">
                  <a:extLst>
                    <a:ext uri="{9D8B030D-6E8A-4147-A177-3AD203B41FA5}">
                      <a16:colId xmlns:a16="http://schemas.microsoft.com/office/drawing/2014/main" val="1861525041"/>
                    </a:ext>
                  </a:extLst>
                </a:gridCol>
                <a:gridCol w="506711">
                  <a:extLst>
                    <a:ext uri="{9D8B030D-6E8A-4147-A177-3AD203B41FA5}">
                      <a16:colId xmlns:a16="http://schemas.microsoft.com/office/drawing/2014/main" val="3352203087"/>
                    </a:ext>
                  </a:extLst>
                </a:gridCol>
                <a:gridCol w="506711">
                  <a:extLst>
                    <a:ext uri="{9D8B030D-6E8A-4147-A177-3AD203B41FA5}">
                      <a16:colId xmlns:a16="http://schemas.microsoft.com/office/drawing/2014/main" val="806371188"/>
                    </a:ext>
                  </a:extLst>
                </a:gridCol>
                <a:gridCol w="506711">
                  <a:extLst>
                    <a:ext uri="{9D8B030D-6E8A-4147-A177-3AD203B41FA5}">
                      <a16:colId xmlns:a16="http://schemas.microsoft.com/office/drawing/2014/main" val="2747102391"/>
                    </a:ext>
                  </a:extLst>
                </a:gridCol>
              </a:tblGrid>
              <a:tr h="15982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基準とする排出量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2025</a:t>
                      </a:r>
                      <a:r>
                        <a:rPr kumimoji="1" lang="ja-JP" altLang="en-US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2026</a:t>
                      </a:r>
                      <a:r>
                        <a:rPr kumimoji="1" lang="ja-JP" altLang="en-US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  <a:endParaRPr kumimoji="1" lang="en-US" altLang="ja-JP" sz="75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2027</a:t>
                      </a:r>
                      <a:r>
                        <a:rPr kumimoji="1" lang="ja-JP" altLang="en-US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2030</a:t>
                      </a:r>
                      <a:r>
                        <a:rPr kumimoji="1" lang="ja-JP" altLang="en-US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2050</a:t>
                      </a:r>
                      <a:r>
                        <a:rPr kumimoji="1" lang="ja-JP" altLang="en-US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894586"/>
                  </a:ext>
                </a:extLst>
              </a:tr>
              <a:tr h="17048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5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20●●</a:t>
                      </a:r>
                      <a:r>
                        <a:rPr kumimoji="1" lang="ja-JP" altLang="en-US" sz="75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　○○</a:t>
                      </a:r>
                      <a:r>
                        <a:rPr kumimoji="1" lang="en-US" altLang="ja-JP" sz="75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t/</a:t>
                      </a:r>
                      <a:r>
                        <a:rPr kumimoji="1" lang="ja-JP" altLang="en-US" sz="75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75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75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75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75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75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4035361"/>
                  </a:ext>
                </a:extLst>
              </a:tr>
            </a:tbl>
          </a:graphicData>
        </a:graphic>
      </p:graphicFrame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6EFCE51-2B81-427A-B958-575656455ABD}"/>
              </a:ext>
            </a:extLst>
          </p:cNvPr>
          <p:cNvSpPr txBox="1"/>
          <p:nvPr/>
        </p:nvSpPr>
        <p:spPr>
          <a:xfrm>
            <a:off x="8558733" y="34637"/>
            <a:ext cx="13124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 algn="r" defTabSz="912813"/>
            <a:r>
              <a: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《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事業概要</a:t>
            </a:r>
            <a:r>
              <a: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》</a:t>
            </a:r>
            <a:endParaRPr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graphicFrame>
        <p:nvGraphicFramePr>
          <p:cNvPr id="17" name="表 16">
            <a:extLst>
              <a:ext uri="{FF2B5EF4-FFF2-40B4-BE49-F238E27FC236}">
                <a16:creationId xmlns:a16="http://schemas.microsoft.com/office/drawing/2014/main" id="{3A4075D0-6B75-4A20-9F53-CB46FCB3D9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98222"/>
              </p:ext>
            </p:extLst>
          </p:nvPr>
        </p:nvGraphicFramePr>
        <p:xfrm>
          <a:off x="3979296" y="5832347"/>
          <a:ext cx="5844295" cy="944189"/>
        </p:xfrm>
        <a:graphic>
          <a:graphicData uri="http://schemas.openxmlformats.org/drawingml/2006/table">
            <a:tbl>
              <a:tblPr firstRow="1" bandRow="1"/>
              <a:tblGrid>
                <a:gridCol w="18752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662">
                  <a:extLst>
                    <a:ext uri="{9D8B030D-6E8A-4147-A177-3AD203B41FA5}">
                      <a16:colId xmlns:a16="http://schemas.microsoft.com/office/drawing/2014/main" val="4179304931"/>
                    </a:ext>
                  </a:extLst>
                </a:gridCol>
                <a:gridCol w="585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5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5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52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52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1024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9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実施内容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1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担当事業者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8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20xx</a:t>
                      </a:r>
                      <a:r>
                        <a:rPr kumimoji="1" lang="ja-JP" altLang="en-US" sz="8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8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20xx</a:t>
                      </a:r>
                      <a:r>
                        <a:rPr kumimoji="1" lang="ja-JP" altLang="en-US" sz="8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8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20xx</a:t>
                      </a:r>
                      <a:r>
                        <a:rPr kumimoji="1" lang="ja-JP" altLang="en-US" sz="8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8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20xx</a:t>
                      </a:r>
                      <a:r>
                        <a:rPr kumimoji="1" lang="ja-JP" altLang="en-US" sz="8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8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20xx</a:t>
                      </a:r>
                      <a:r>
                        <a:rPr kumimoji="1" lang="ja-JP" altLang="en-US" sz="8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677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9496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9496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9496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704286" y="1097919"/>
            <a:ext cx="4151790" cy="41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0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（別紙１）</a:t>
            </a:r>
            <a:r>
              <a:rPr kumimoji="0" lang="zh-TW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補助事業計画書</a:t>
            </a:r>
            <a:r>
              <a:rPr kumimoji="0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の（１）②又は（２）①に記載の内容</a:t>
            </a:r>
            <a:endParaRPr kumimoji="0"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704528" y="1412776"/>
            <a:ext cx="2292332" cy="49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《</a:t>
            </a:r>
            <a:r>
              <a:rPr kumimoji="0" lang="ja-JP" altLang="en-US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文字の大きさは</a:t>
            </a:r>
            <a:r>
              <a:rPr kumimoji="0"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9pt》</a:t>
            </a:r>
          </a:p>
          <a:p>
            <a:pPr>
              <a:spcBef>
                <a:spcPts val="600"/>
              </a:spcBef>
            </a:pPr>
            <a:r>
              <a:rPr kumimoji="0"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《</a:t>
            </a:r>
            <a:r>
              <a:rPr kumimoji="0" lang="ja-JP" altLang="en-US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図表やイラストの挿入可</a:t>
            </a:r>
            <a:r>
              <a:rPr kumimoji="0"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》</a:t>
            </a:r>
          </a:p>
        </p:txBody>
      </p:sp>
      <p:graphicFrame>
        <p:nvGraphicFramePr>
          <p:cNvPr id="23" name="表 22">
            <a:extLst>
              <a:ext uri="{FF2B5EF4-FFF2-40B4-BE49-F238E27FC236}">
                <a16:creationId xmlns:a16="http://schemas.microsoft.com/office/drawing/2014/main" id="{3A4075D0-6B75-4A20-9F53-CB46FCB3D9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192426"/>
              </p:ext>
            </p:extLst>
          </p:nvPr>
        </p:nvGraphicFramePr>
        <p:xfrm>
          <a:off x="177218" y="4347520"/>
          <a:ext cx="9600326" cy="1129087"/>
        </p:xfrm>
        <a:graphic>
          <a:graphicData uri="http://schemas.openxmlformats.org/drawingml/2006/table">
            <a:tbl>
              <a:tblPr firstRow="1" bandRow="1"/>
              <a:tblGrid>
                <a:gridCol w="24715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40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864198399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1343868162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4058373483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2630150213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1489930715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613591575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3205413410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7423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実施項目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900" b="1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2025</a:t>
                      </a:r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ysClr val="windowText" lastClr="000000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ysClr val="windowText" lastClr="000000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solidFill>
                          <a:sysClr val="windowText" lastClr="000000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1" lang="en-US" altLang="ja-JP" sz="900" b="1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2026</a:t>
                      </a:r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solidFill>
                          <a:sysClr val="windowText" lastClr="000000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solidFill>
                          <a:sysClr val="windowText" lastClr="000000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solidFill>
                          <a:sysClr val="windowText" lastClr="000000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1" lang="en-US" altLang="ja-JP" sz="900" b="1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2027</a:t>
                      </a:r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solidFill>
                          <a:sysClr val="windowText" lastClr="000000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ysClr val="windowText" lastClr="000000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ysClr val="windowText" lastClr="000000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73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lang="ja-JP" altLang="en-US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4-6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7-9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10-12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1-3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4-6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7-9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10-12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1-3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4-6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7-9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10-12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1-3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824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824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8824">
                <a:tc>
                  <a:txBody>
                    <a:bodyPr/>
                    <a:lstStyle/>
                    <a:p>
                      <a:pPr algn="ctr"/>
                      <a:endParaRPr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7105143"/>
                  </a:ext>
                </a:extLst>
              </a:tr>
              <a:tr h="158824">
                <a:tc>
                  <a:txBody>
                    <a:bodyPr/>
                    <a:lstStyle/>
                    <a:p>
                      <a:pPr algn="ctr"/>
                      <a:endParaRPr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605252"/>
                  </a:ext>
                </a:extLst>
              </a:tr>
              <a:tr h="158824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1352600" y="4062662"/>
            <a:ext cx="5112568" cy="292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0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（別紙１）</a:t>
            </a:r>
            <a:r>
              <a:rPr kumimoji="0" lang="zh-TW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補助事業計画書</a:t>
            </a:r>
            <a:r>
              <a:rPr kumimoji="0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の（３）に記載のスケジュール</a:t>
            </a:r>
            <a:endParaRPr kumimoji="0"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89406" y="4098873"/>
            <a:ext cx="1632759" cy="21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0"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実施スケジュール</a:t>
            </a:r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1879074" y="1941215"/>
            <a:ext cx="4379595" cy="349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事業費 ●</a:t>
            </a:r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,</a:t>
            </a:r>
            <a:r>
              <a:rPr kumimoji="0"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●●●万円</a:t>
            </a:r>
            <a:r>
              <a:rPr kumimoji="0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（複数年度で申請の場合は、年度毎の事業費を記載）</a:t>
            </a:r>
            <a:endParaRPr kumimoji="0" lang="en-US" altLang="ja-JP" sz="11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77780" y="5599081"/>
            <a:ext cx="1632759" cy="21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【CO2</a:t>
            </a:r>
            <a:r>
              <a:rPr kumimoji="0"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排出削減計画</a:t>
            </a:r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3880055" y="5602895"/>
            <a:ext cx="1905582" cy="21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0"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実証終了後の事業計画</a:t>
            </a:r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</p:txBody>
      </p:sp>
      <p:sp>
        <p:nvSpPr>
          <p:cNvPr id="8" name="ホームベース 7"/>
          <p:cNvSpPr/>
          <p:nvPr/>
        </p:nvSpPr>
        <p:spPr bwMode="auto">
          <a:xfrm>
            <a:off x="6913128" y="6079462"/>
            <a:ext cx="540000" cy="108000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l"/>
            <a:endParaRPr kumimoji="0" lang="ja-JP" altLang="en-US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" name="ホームベース 34"/>
          <p:cNvSpPr/>
          <p:nvPr/>
        </p:nvSpPr>
        <p:spPr bwMode="auto">
          <a:xfrm>
            <a:off x="7491760" y="6269399"/>
            <a:ext cx="1152000" cy="108000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l"/>
            <a:endParaRPr kumimoji="0" lang="ja-JP" altLang="en-US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6" name="ホームベース 35"/>
          <p:cNvSpPr/>
          <p:nvPr/>
        </p:nvSpPr>
        <p:spPr bwMode="auto">
          <a:xfrm>
            <a:off x="2662750" y="4708744"/>
            <a:ext cx="1152000" cy="97200"/>
          </a:xfrm>
          <a:prstGeom prst="homePlate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l"/>
            <a:endParaRPr kumimoji="0" lang="ja-JP" altLang="en-US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7" name="ホームベース 36"/>
          <p:cNvSpPr/>
          <p:nvPr/>
        </p:nvSpPr>
        <p:spPr bwMode="auto">
          <a:xfrm>
            <a:off x="3846632" y="4870344"/>
            <a:ext cx="576000" cy="97200"/>
          </a:xfrm>
          <a:prstGeom prst="homePlate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l"/>
            <a:endParaRPr kumimoji="0" lang="ja-JP" altLang="en-US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ホームベース 37"/>
          <p:cNvSpPr/>
          <p:nvPr/>
        </p:nvSpPr>
        <p:spPr bwMode="auto">
          <a:xfrm>
            <a:off x="4440216" y="5028647"/>
            <a:ext cx="576000" cy="97200"/>
          </a:xfrm>
          <a:prstGeom prst="homePlate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l"/>
            <a:endParaRPr kumimoji="0" lang="ja-JP" altLang="en-US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136000" y="6377399"/>
            <a:ext cx="3288431" cy="292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0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（別紙１）</a:t>
            </a:r>
            <a:r>
              <a:rPr kumimoji="0" lang="zh-TW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補助事業計画書</a:t>
            </a:r>
            <a:r>
              <a:rPr kumimoji="0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の（２）④の記載内容</a:t>
            </a:r>
            <a:endParaRPr kumimoji="0"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5572051" y="5572217"/>
            <a:ext cx="3288431" cy="292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0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（別紙１）</a:t>
            </a:r>
            <a:r>
              <a:rPr kumimoji="0" lang="zh-TW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補助事業計画書</a:t>
            </a:r>
            <a:r>
              <a:rPr kumimoji="0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の（２）⑧の記載内容</a:t>
            </a:r>
            <a:endParaRPr kumimoji="0"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128464" y="1217459"/>
            <a:ext cx="814814" cy="213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0"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目的</a:t>
            </a:r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129478" y="1997285"/>
            <a:ext cx="1924152" cy="251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0"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事業概要（実証内容）</a:t>
            </a:r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5931366" y="1401221"/>
            <a:ext cx="2136394" cy="44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endParaRPr kumimoji="0" lang="en-US" altLang="ja-JP" sz="1100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9408446"/>
      </p:ext>
    </p:extLst>
  </p:cSld>
  <p:clrMapOvr>
    <a:masterClrMapping/>
  </p:clrMapOvr>
</p:sld>
</file>

<file path=ppt/theme/theme1.xml><?xml version="1.0" encoding="utf-8"?>
<a:theme xmlns:a="http://schemas.openxmlformats.org/drawingml/2006/main" name="【機○・記載例なし】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DDDDDD"/>
        </a:solidFill>
        <a:ln w="9525">
          <a:solidFill>
            <a:srgbClr val="B2B2B2"/>
          </a:solidFill>
          <a:miter lim="800000"/>
          <a:headEnd/>
          <a:tailEnd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wrap="none" rtlCol="0" anchor="ctr"/>
      <a:lstStyle>
        <a:defPPr algn="l">
          <a:defRPr kumimoji="0" sz="1800" dirty="0" smtClean="0">
            <a:latin typeface="Meiryo UI" panose="020B0604030504040204" pitchFamily="50" charset="-128"/>
            <a:ea typeface="Meiryo UI" panose="020B0604030504040204" pitchFamily="50" charset="-128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defRPr kumimoji="1" dirty="0" smtClean="0"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EEFAC4F8-5372-4F77-B6EB-292543FDB11B}" vid="{F3909443-3E9A-4DD8-A95D-A134317FA3B2}"/>
    </a:ext>
  </a:ext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3AB3AB40D3E04E48A381CF7CA07FD1C7" ma:contentTypeVersion="15" ma:contentTypeDescription="新しいドキュメントを作成します。" ma:contentTypeScope="" ma:versionID="b38fb449a3ba19a37588cc5457c5345b">
  <xsd:schema xmlns:xsd="http://www.w3.org/2001/XMLSchema" xmlns:xs="http://www.w3.org/2001/XMLSchema" xmlns:p="http://schemas.microsoft.com/office/2006/metadata/properties" xmlns:ns2="a9c5a127-80b4-4f50-b944-630dfcea4602" xmlns:ns3="307bff3f-f9bd-4b5d-b86e-6a51af770dea" targetNamespace="http://schemas.microsoft.com/office/2006/metadata/properties" ma:root="true" ma:fieldsID="1813647a162b9ec96280cdbab938f34f" ns2:_="" ns3:_="">
    <xsd:import namespace="a9c5a127-80b4-4f50-b944-630dfcea4602"/>
    <xsd:import namespace="307bff3f-f9bd-4b5d-b86e-6a51af770d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c5a127-80b4-4f50-b944-630dfcea46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7bff3f-f9bd-4b5d-b86e-6a51af770de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269915a-478e-40e8-8598-1339faa2f068}" ma:internalName="TaxCatchAll" ma:showField="CatchAllData" ma:web="307bff3f-f9bd-4b5d-b86e-6a51af770d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9c5a127-80b4-4f50-b944-630dfcea4602">
      <Terms xmlns="http://schemas.microsoft.com/office/infopath/2007/PartnerControls"/>
    </lcf76f155ced4ddcb4097134ff3c332f>
    <TaxCatchAll xmlns="307bff3f-f9bd-4b5d-b86e-6a51af770dea" xsi:nil="true"/>
  </documentManagement>
</p:properties>
</file>

<file path=customXml/itemProps1.xml><?xml version="1.0" encoding="utf-8"?>
<ds:datastoreItem xmlns:ds="http://schemas.openxmlformats.org/officeDocument/2006/customXml" ds:itemID="{6472DB0D-4F69-4CBF-87E5-6F50D9EF15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9c5a127-80b4-4f50-b944-630dfcea4602"/>
    <ds:schemaRef ds:uri="307bff3f-f9bd-4b5d-b86e-6a51af770d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E1F3675-6ABF-4FCC-A702-D647A6BF1BA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94E5A9-A125-4B9F-A2DC-461FD9263E53}">
  <ds:schemaRefs>
    <ds:schemaRef ds:uri="http://schemas.openxmlformats.org/package/2006/metadata/core-properties"/>
    <ds:schemaRef ds:uri="a9c5a127-80b4-4f50-b944-630dfcea4602"/>
    <ds:schemaRef ds:uri="http://www.w3.org/XML/1998/namespace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terms/"/>
    <ds:schemaRef ds:uri="http://purl.org/dc/dcmitype/"/>
    <ds:schemaRef ds:uri="307bff3f-f9bd-4b5d-b86e-6a51af770dea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272</Words>
  <Application>Microsoft Office PowerPoint</Application>
  <PresentationFormat>A4 210 x 297 mm</PresentationFormat>
  <Paragraphs>55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ＭＳ Ｐゴシック</vt:lpstr>
      <vt:lpstr>游ゴシック</vt:lpstr>
      <vt:lpstr>Arial</vt:lpstr>
      <vt:lpstr>Calibri</vt:lpstr>
      <vt:lpstr>Wingdings</vt:lpstr>
      <vt:lpstr>【機○・記載例なし】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2019-10-07T02:22:51Z</dcterms:created>
  <dcterms:modified xsi:type="dcterms:W3CDTF">2025-01-17T05:43:28Z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0x0101003AB3AB40D3E04E48A381CF7CA07FD1C7</vt:lpwstr>
  </property>
  <property fmtid="{D5CDD505-2E9C-101B-9397-08002B2CF9AE}" pid="3" name="MediaServiceImageTags">
    <vt:lpwstr/>
  </property>
</Properties>
</file>