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6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 userDrawn="1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6EC"/>
    <a:srgbClr val="FF5A00"/>
    <a:srgbClr val="0098D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199450-547A-4042-B180-25E59D2B980B}" v="1" dt="2025-12-25T00:25:56.0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47" autoAdjust="0"/>
  </p:normalViewPr>
  <p:slideViewPr>
    <p:cSldViewPr>
      <p:cViewPr varScale="1">
        <p:scale>
          <a:sx n="78" d="100"/>
          <a:sy n="78" d="100"/>
        </p:scale>
        <p:origin x="1435" y="67"/>
      </p:cViewPr>
      <p:guideLst>
        <p:guide orient="horz" pos="391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r>
              <a:rPr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/>
              <a:t>機密性○</a:t>
            </a:r>
            <a:endParaRPr lang="en-US" altLang="ja-JP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１．見出しの記入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2026/2/3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角丸四角形 8"/>
          <p:cNvSpPr/>
          <p:nvPr/>
        </p:nvSpPr>
        <p:spPr bwMode="auto">
          <a:xfrm>
            <a:off x="200473" y="306208"/>
            <a:ext cx="6840760" cy="496899"/>
          </a:xfrm>
          <a:prstGeom prst="roundRect">
            <a:avLst/>
          </a:prstGeom>
          <a:noFill/>
          <a:ln w="25400" cmpd="sng">
            <a:solidFill>
              <a:schemeClr val="tx2"/>
            </a:solidFill>
            <a:round/>
            <a:headEnd/>
            <a:tailEnd/>
          </a:ln>
        </p:spPr>
        <p:txBody>
          <a:bodyPr wrap="none" lIns="91408" tIns="45705" rIns="91408" bIns="45705" rtlCol="0" anchor="ctr"/>
          <a:lstStyle/>
          <a:p>
            <a:pPr defTabSz="912813"/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事業のタイトル名：</a:t>
            </a:r>
            <a:r>
              <a:rPr lang="ja-JP" altLang="en-US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　　　　　　　　　　　　　　　　　</a:t>
            </a:r>
            <a:endParaRPr lang="en-US" altLang="ja-JP" sz="1400" b="1" u="sng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912813"/>
            <a:r>
              <a:rPr kumimoji="1"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kumimoji="1" lang="ja-JP" altLang="en-US" sz="11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　　     　　　　　　　　　　</a:t>
            </a:r>
            <a:r>
              <a:rPr kumimoji="1"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endParaRPr kumimoji="1" lang="ja-JP" altLang="en-US" sz="1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7113240" y="306208"/>
            <a:ext cx="2592288" cy="496899"/>
          </a:xfrm>
          <a:prstGeom prst="roundRect">
            <a:avLst/>
          </a:prstGeom>
          <a:noFill/>
          <a:ln w="12700" cmpd="sng">
            <a:solidFill>
              <a:schemeClr val="tx2"/>
            </a:solidFill>
            <a:round/>
            <a:headEnd/>
            <a:tailEnd/>
          </a:ln>
        </p:spPr>
        <p:txBody>
          <a:bodyPr wrap="none" lIns="91408" tIns="45705" rIns="91408" bIns="45705" rtlCol="0" anchor="ctr"/>
          <a:lstStyle/>
          <a:p>
            <a:pPr algn="ctr" defTabSz="609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申請者（共同申請者）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52401" y="48675"/>
            <a:ext cx="52555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 defTabSz="912813"/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令和</a:t>
            </a:r>
            <a:r>
              <a:rPr lang="en-US" altLang="ja-JP" sz="12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8</a:t>
            </a: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年度沖縄型クリ－ンエネルギー導入促進調査事業</a:t>
            </a: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737957"/>
              </p:ext>
            </p:extLst>
          </p:nvPr>
        </p:nvGraphicFramePr>
        <p:xfrm>
          <a:off x="177219" y="3448050"/>
          <a:ext cx="9528309" cy="3364417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9528309">
                  <a:extLst>
                    <a:ext uri="{9D8B030D-6E8A-4147-A177-3AD203B41FA5}">
                      <a16:colId xmlns:a16="http://schemas.microsoft.com/office/drawing/2014/main" val="2338736714"/>
                    </a:ext>
                  </a:extLst>
                </a:gridCol>
              </a:tblGrid>
              <a:tr h="1196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事業全容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823602"/>
                  </a:ext>
                </a:extLst>
              </a:tr>
              <a:tr h="3090097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ja-JP" altLang="en-US" sz="1200" b="1" u="sng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事業実施内容及び事業実施計画</a:t>
                      </a: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altLang="ja-JP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CO</a:t>
                      </a:r>
                      <a:r>
                        <a:rPr lang="en-US" altLang="ja-JP" sz="1100" b="1" u="none" baseline="-100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lang="ja-JP" altLang="en-US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削減目標</a:t>
                      </a:r>
                      <a:endParaRPr lang="en-US" altLang="ja-JP" sz="1200" b="1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ja-JP" altLang="en-US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調査事業終了後</a:t>
                      </a:r>
                      <a:r>
                        <a:rPr lang="en-US" altLang="ja-JP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</a:t>
                      </a:r>
                      <a:r>
                        <a:rPr lang="ja-JP" altLang="en-US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年間の計画</a:t>
                      </a:r>
                      <a:endParaRPr lang="en-US" altLang="ja-JP" sz="1200" b="1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0233151"/>
                  </a:ext>
                </a:extLst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744355"/>
              </p:ext>
            </p:extLst>
          </p:nvPr>
        </p:nvGraphicFramePr>
        <p:xfrm>
          <a:off x="177219" y="871888"/>
          <a:ext cx="4716000" cy="2527647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716000">
                  <a:extLst>
                    <a:ext uri="{9D8B030D-6E8A-4147-A177-3AD203B41FA5}">
                      <a16:colId xmlns:a16="http://schemas.microsoft.com/office/drawing/2014/main" val="2338736714"/>
                    </a:ext>
                  </a:extLst>
                </a:gridCol>
              </a:tblGrid>
              <a:tr h="2277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事業目的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823602"/>
                  </a:ext>
                </a:extLst>
              </a:tr>
              <a:tr h="22533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ja-JP" sz="1200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図表も挿入可能</a:t>
                      </a:r>
                      <a:r>
                        <a:rPr lang="en-US" altLang="ja-JP" sz="1200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233151"/>
                  </a:ext>
                </a:extLst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075481"/>
              </p:ext>
            </p:extLst>
          </p:nvPr>
        </p:nvGraphicFramePr>
        <p:xfrm>
          <a:off x="4953000" y="871888"/>
          <a:ext cx="4752528" cy="252432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4752528">
                  <a:extLst>
                    <a:ext uri="{9D8B030D-6E8A-4147-A177-3AD203B41FA5}">
                      <a16:colId xmlns:a16="http://schemas.microsoft.com/office/drawing/2014/main" val="2338736714"/>
                    </a:ext>
                  </a:extLst>
                </a:gridCol>
              </a:tblGrid>
              <a:tr h="27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調査事業概要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823602"/>
                  </a:ext>
                </a:extLst>
              </a:tr>
              <a:tr h="225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200" b="1" u="sng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調査事業内容</a:t>
                      </a: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200" b="1" u="sng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調査事業額</a:t>
                      </a:r>
                      <a:r>
                        <a:rPr lang="ja-JP" altLang="en-US" sz="12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r>
                        <a:rPr lang="ja-JP" altLang="en-US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●</a:t>
                      </a:r>
                      <a:r>
                        <a:rPr lang="en-US" altLang="ja-JP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,</a:t>
                      </a:r>
                      <a:r>
                        <a:rPr lang="ja-JP" altLang="en-US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●●●万</a:t>
                      </a:r>
                      <a:r>
                        <a:rPr kumimoji="1" lang="ja-JP" altLang="en-US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</a:t>
                      </a: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233151"/>
                  </a:ext>
                </a:extLst>
              </a:tr>
            </a:tbl>
          </a:graphicData>
        </a:graphic>
      </p:graphicFrame>
      <p:sp>
        <p:nvSpPr>
          <p:cNvPr id="4" name="正方形/長方形 3"/>
          <p:cNvSpPr/>
          <p:nvPr/>
        </p:nvSpPr>
        <p:spPr bwMode="auto">
          <a:xfrm>
            <a:off x="-2812354" y="69660"/>
            <a:ext cx="2343748" cy="1487131"/>
          </a:xfrm>
          <a:prstGeom prst="rect">
            <a:avLst/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 anchor="ctr"/>
          <a:lstStyle/>
          <a:p>
            <a:pPr algn="l"/>
            <a:r>
              <a:rPr kumimoji="0" lang="ja-JP" altLang="en-US" sz="12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記載の注意事項</a:t>
            </a:r>
            <a:endParaRPr kumimoji="0" lang="en-US" altLang="ja-JP" sz="1200" u="sng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l"/>
            </a:pP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数字、アルファベットは半角で記載をお願いします。</a:t>
            </a:r>
            <a:endParaRPr kumimoji="0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必要に応じて別紙を添付することも可。</a:t>
            </a:r>
            <a:endParaRPr kumimoji="0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記載内容は一枚に収めること。</a:t>
            </a:r>
            <a:endParaRPr kumimoji="0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460773"/>
              </p:ext>
            </p:extLst>
          </p:nvPr>
        </p:nvGraphicFramePr>
        <p:xfrm>
          <a:off x="340284" y="4869160"/>
          <a:ext cx="6517519" cy="5943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57608">
                  <a:extLst>
                    <a:ext uri="{9D8B030D-6E8A-4147-A177-3AD203B41FA5}">
                      <a16:colId xmlns:a16="http://schemas.microsoft.com/office/drawing/2014/main" val="164490167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423816098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1861525041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3352203087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1100397069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3209886760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806371188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2747102391"/>
                    </a:ext>
                  </a:extLst>
                </a:gridCol>
              </a:tblGrid>
              <a:tr h="1211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基準とする排出量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2026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  <a:endParaRPr kumimoji="1" lang="en-US" altLang="ja-JP" sz="9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2027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2028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2029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2030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2040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2050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894586"/>
                  </a:ext>
                </a:extLst>
              </a:tr>
              <a:tr h="329145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20●●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年△△にかかる</a:t>
                      </a: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CO</a:t>
                      </a:r>
                      <a:r>
                        <a:rPr kumimoji="1" lang="en-US" altLang="ja-JP" sz="900" b="1" baseline="-100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排出量   ○○</a:t>
                      </a: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t/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035361"/>
                  </a:ext>
                </a:extLst>
              </a:tr>
            </a:tbl>
          </a:graphicData>
        </a:graphic>
      </p:graphicFrame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15D178E4-F5F9-4802-85D7-F6921EDB8A2E}"/>
              </a:ext>
            </a:extLst>
          </p:cNvPr>
          <p:cNvSpPr/>
          <p:nvPr/>
        </p:nvSpPr>
        <p:spPr bwMode="auto">
          <a:xfrm>
            <a:off x="-2711230" y="2374616"/>
            <a:ext cx="2520280" cy="715089"/>
          </a:xfrm>
          <a:prstGeom prst="wedgeRoundRectCallout">
            <a:avLst>
              <a:gd name="adj1" fmla="val 71289"/>
              <a:gd name="adj2" fmla="val -287521"/>
              <a:gd name="adj3" fmla="val 16667"/>
            </a:avLst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 anchor="ctr">
            <a:spAutoFit/>
          </a:bodyPr>
          <a:lstStyle/>
          <a:p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募集要領</a:t>
            </a:r>
            <a:r>
              <a:rPr kumimoji="0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ページの「</a:t>
            </a:r>
            <a:r>
              <a:rPr kumimoji="0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2.</a:t>
            </a:r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調査事業の</a:t>
            </a:r>
            <a:endParaRPr kumimoji="0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内容」に記載の調査テーマのうち、</a:t>
            </a:r>
            <a:endParaRPr kumimoji="0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選択したテーマ名とその番号を記載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6EFCE51-2B81-427A-B958-575656455ABD}"/>
              </a:ext>
            </a:extLst>
          </p:cNvPr>
          <p:cNvSpPr txBox="1"/>
          <p:nvPr/>
        </p:nvSpPr>
        <p:spPr>
          <a:xfrm>
            <a:off x="8847771" y="55657"/>
            <a:ext cx="10017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 algn="r" defTabSz="912813"/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（様式３）</a:t>
            </a:r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3A4075D0-6B75-4A20-9F53-CB46FCB3D9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00335"/>
              </p:ext>
            </p:extLst>
          </p:nvPr>
        </p:nvGraphicFramePr>
        <p:xfrm>
          <a:off x="340284" y="5761831"/>
          <a:ext cx="9113837" cy="944189"/>
        </p:xfrm>
        <a:graphic>
          <a:graphicData uri="http://schemas.openxmlformats.org/drawingml/2006/table">
            <a:tbl>
              <a:tblPr firstRow="1" bandRow="1"/>
              <a:tblGrid>
                <a:gridCol w="3225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9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102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実施内容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担当事業者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2026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2027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2028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2029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2030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67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1136576" y="2147916"/>
            <a:ext cx="3024336" cy="41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（様式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）提案書 雛形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ページ目の内容</a:t>
            </a:r>
            <a:endParaRPr kumimoji="0" lang="en-US" altLang="ja-JP" sz="11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59E3924-6B26-4FFE-ACBC-C01C4BB9A81F}"/>
              </a:ext>
            </a:extLst>
          </p:cNvPr>
          <p:cNvSpPr/>
          <p:nvPr/>
        </p:nvSpPr>
        <p:spPr bwMode="auto">
          <a:xfrm>
            <a:off x="5689338" y="2040478"/>
            <a:ext cx="2847804" cy="47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（様式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）提案書 雛形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4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ページ目の内容</a:t>
            </a:r>
            <a:endParaRPr kumimoji="0" lang="en-US" altLang="ja-JP" sz="11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C07E8CA-7AB9-431E-AAB9-FF18ECF2E557}"/>
              </a:ext>
            </a:extLst>
          </p:cNvPr>
          <p:cNvSpPr/>
          <p:nvPr/>
        </p:nvSpPr>
        <p:spPr bwMode="auto">
          <a:xfrm>
            <a:off x="2576736" y="3945749"/>
            <a:ext cx="3960440" cy="41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（様式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）提案書 雛形２ページ目、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ページ目の内容</a:t>
            </a:r>
            <a:endParaRPr kumimoji="0" lang="en-US" altLang="ja-JP" sz="11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3891342"/>
      </p:ext>
    </p:extLst>
  </p:cSld>
  <p:clrMapOvr>
    <a:masterClrMapping/>
  </p:clrMapOvr>
</p:sld>
</file>

<file path=ppt/theme/theme1.xml><?xml version="1.0" encoding="utf-8"?>
<a:theme xmlns:a="http://schemas.openxmlformats.org/drawingml/2006/main" name="【機○・記載例なし】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rtlCol="0" anchor="ctr"/>
      <a:lstStyle>
        <a:defPPr algn="l">
          <a:defRPr kumimoji="0" sz="18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プレゼンテーション1" id="{EEFAC4F8-5372-4F77-B6EB-292543FDB11B}" vid="{F3909443-3E9A-4DD8-A95D-A134317FA3B2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213</Words>
  <Application>Microsoft Office PowerPoint</Application>
  <PresentationFormat>A4 210 x 297 mm</PresentationFormat>
  <Paragraphs>63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游ゴシック</vt:lpstr>
      <vt:lpstr>Arial</vt:lpstr>
      <vt:lpstr>Calibri</vt:lpstr>
      <vt:lpstr>Wingdings</vt:lpstr>
      <vt:lpstr>【機○・記載例なし】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2026-02-03T05:09:17Z</dcterms:created>
  <dcterms:modified xsi:type="dcterms:W3CDTF">2026-02-03T05:09:29Z</dcterms:modified>
</cp:coreProperties>
</file>