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removePersonalInfoOnSave="1" saveSubsetFonts="1">
  <p:sldMasterIdLst>
    <p:sldMasterId id="2147483648" r:id="rId1"/>
  </p:sldMasterIdLst>
  <p:notesMasterIdLst>
    <p:notesMasterId r:id="rId3"/>
  </p:notesMasterIdLst>
  <p:sldIdLst>
    <p:sldId id="461" r:id="rId2"/>
  </p:sldIdLst>
  <p:sldSz cx="9906000" cy="6858000" type="A4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E86C8"/>
    <a:srgbClr val="7E1083"/>
    <a:srgbClr val="5FB955"/>
    <a:srgbClr val="8CCC84"/>
    <a:srgbClr val="B2CB7F"/>
    <a:srgbClr val="CCFF99"/>
    <a:srgbClr val="66FF33"/>
    <a:srgbClr val="00CC99"/>
    <a:srgbClr val="00FF00"/>
    <a:srgbClr val="00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中間スタイル 2 - アクセント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8799B23B-EC83-4686-B30A-512413B5E67A}" styleName="淡色スタイル 3 - アクセント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F2DE63D5-997A-4646-A377-4702673A728D}" styleName="淡色スタイル 2 - アクセント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1FECB4D8-DB02-4DC6-A0A2-4F2EBAE1DC90}" styleName="中間スタイル 1 - アクセント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10A1B5D5-9B99-4C35-A422-299274C87663}" styleName="中間スタイル 1 - アクセント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912C8C85-51F0-491E-9774-3900AFEF0FD7}" styleName="淡色スタイル 2 - アクセント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464" autoAdjust="0"/>
    <p:restoredTop sz="95873" autoAdjust="0"/>
  </p:normalViewPr>
  <p:slideViewPr>
    <p:cSldViewPr snapToGrid="0">
      <p:cViewPr varScale="1">
        <p:scale>
          <a:sx n="115" d="100"/>
          <a:sy n="115" d="100"/>
        </p:scale>
        <p:origin x="1824" y="102"/>
      </p:cViewPr>
      <p:guideLst>
        <p:guide orient="horz" pos="2160"/>
        <p:guide pos="312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25" d="100"/>
        <a:sy n="125" d="100"/>
      </p:scale>
      <p:origin x="0" y="832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2" y="2"/>
            <a:ext cx="2919413" cy="493713"/>
          </a:xfrm>
          <a:prstGeom prst="rect">
            <a:avLst/>
          </a:prstGeom>
        </p:spPr>
        <p:txBody>
          <a:bodyPr vert="horz" lIns="91427" tIns="45714" rIns="91427" bIns="45714" rtlCol="0"/>
          <a:lstStyle>
            <a:lvl1pPr algn="l">
              <a:defRPr sz="1200"/>
            </a:lvl1pPr>
          </a:lstStyle>
          <a:p>
            <a:endParaRPr kumimoji="1" lang="ja-JP" altLang="en-US" dirty="0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4763" y="2"/>
            <a:ext cx="2919412" cy="493713"/>
          </a:xfrm>
          <a:prstGeom prst="rect">
            <a:avLst/>
          </a:prstGeom>
        </p:spPr>
        <p:txBody>
          <a:bodyPr vert="horz" lIns="91427" tIns="45714" rIns="91427" bIns="45714" rtlCol="0"/>
          <a:lstStyle>
            <a:lvl1pPr algn="r">
              <a:defRPr sz="1200"/>
            </a:lvl1pPr>
          </a:lstStyle>
          <a:p>
            <a:fld id="{90F73343-A501-40EC-96EE-808513613A66}" type="datetimeFigureOut">
              <a:rPr kumimoji="1" lang="ja-JP" altLang="en-US" smtClean="0"/>
              <a:t>2020/6/1</a:t>
            </a:fld>
            <a:endParaRPr kumimoji="1" lang="ja-JP" altLang="en-US" dirty="0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95325" y="739775"/>
            <a:ext cx="534511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27" tIns="45714" rIns="91427" bIns="45714" rtlCol="0" anchor="ctr"/>
          <a:lstStyle/>
          <a:p>
            <a:endParaRPr lang="ja-JP" altLang="en-US" dirty="0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101" y="4686300"/>
            <a:ext cx="5389563" cy="4440238"/>
          </a:xfrm>
          <a:prstGeom prst="rect">
            <a:avLst/>
          </a:prstGeom>
        </p:spPr>
        <p:txBody>
          <a:bodyPr vert="horz" lIns="91427" tIns="45714" rIns="91427" bIns="45714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2" y="9371013"/>
            <a:ext cx="2919413" cy="493712"/>
          </a:xfrm>
          <a:prstGeom prst="rect">
            <a:avLst/>
          </a:prstGeom>
        </p:spPr>
        <p:txBody>
          <a:bodyPr vert="horz" lIns="91427" tIns="45714" rIns="91427" bIns="45714" rtlCol="0" anchor="b"/>
          <a:lstStyle>
            <a:lvl1pPr algn="l">
              <a:defRPr sz="1200"/>
            </a:lvl1pPr>
          </a:lstStyle>
          <a:p>
            <a:endParaRPr kumimoji="1" lang="ja-JP" altLang="en-US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4763" y="9371013"/>
            <a:ext cx="2919412" cy="493712"/>
          </a:xfrm>
          <a:prstGeom prst="rect">
            <a:avLst/>
          </a:prstGeom>
        </p:spPr>
        <p:txBody>
          <a:bodyPr vert="horz" lIns="91427" tIns="45714" rIns="91427" bIns="45714" rtlCol="0" anchor="b"/>
          <a:lstStyle>
            <a:lvl1pPr algn="r">
              <a:defRPr sz="1200"/>
            </a:lvl1pPr>
          </a:lstStyle>
          <a:p>
            <a:fld id="{3781EB83-02FA-4BF6-832E-67A0E11A499E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5779966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742950" y="2130426"/>
            <a:ext cx="8420100" cy="1470025"/>
          </a:xfrm>
        </p:spPr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 サブタイトルの書式設定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73707-36B0-408B-9F0E-A9650B96256A}" type="datetime1">
              <a:rPr kumimoji="1" lang="ja-JP" altLang="en-US" smtClean="0"/>
              <a:t>2020/6/1</a:t>
            </a:fld>
            <a:endParaRPr kumimoji="1" lang="ja-JP" altLang="en-US" dirty="0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8CC77-7C3F-4F42-BE18-F028DB2765DB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B5F7AC-18DB-45DD-9943-11411C34958D}" type="datetime1">
              <a:rPr kumimoji="1" lang="ja-JP" altLang="en-US" smtClean="0"/>
              <a:t>2020/6/1</a:t>
            </a:fld>
            <a:endParaRPr kumimoji="1" lang="ja-JP" altLang="en-US" dirty="0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8CC77-7C3F-4F42-BE18-F028DB2765DB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181850" y="274639"/>
            <a:ext cx="2228850" cy="5851525"/>
          </a:xfrm>
        </p:spPr>
        <p:txBody>
          <a:bodyPr vert="eaVert"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95300" y="274639"/>
            <a:ext cx="652145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D9D67E-5D9F-4DD8-B7AA-47D8070366BA}" type="datetime1">
              <a:rPr kumimoji="1" lang="ja-JP" altLang="en-US" smtClean="0"/>
              <a:t>2020/6/1</a:t>
            </a:fld>
            <a:endParaRPr kumimoji="1" lang="ja-JP" altLang="en-US" dirty="0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8CC77-7C3F-4F42-BE18-F028DB2765DB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11F036-B167-4397-9AFC-F22130D85DD0}" type="datetime1">
              <a:rPr kumimoji="1" lang="ja-JP" altLang="en-US" smtClean="0"/>
              <a:t>2020/6/1</a:t>
            </a:fld>
            <a:endParaRPr kumimoji="1" lang="ja-JP" altLang="en-US" dirty="0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8CC77-7C3F-4F42-BE18-F028DB2765DB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82506" y="4406901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37CB5-6866-436B-94E3-84B61437B84B}" type="datetime1">
              <a:rPr kumimoji="1" lang="ja-JP" altLang="en-US" smtClean="0"/>
              <a:t>2020/6/1</a:t>
            </a:fld>
            <a:endParaRPr kumimoji="1" lang="ja-JP" altLang="en-US" dirty="0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8CC77-7C3F-4F42-BE18-F028DB2765DB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95300" y="1600201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5035550" y="1600201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A7457B-92F5-40DB-9C23-352EFB33E7CF}" type="datetime1">
              <a:rPr kumimoji="1" lang="ja-JP" altLang="en-US" smtClean="0"/>
              <a:t>2020/6/1</a:t>
            </a:fld>
            <a:endParaRPr kumimoji="1" lang="ja-JP" altLang="en-US" dirty="0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8CC77-7C3F-4F42-BE18-F028DB2765DB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5032111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5032111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32354D-6AAB-4D22-B1C2-3AA01FCF9408}" type="datetime1">
              <a:rPr kumimoji="1" lang="ja-JP" altLang="en-US" smtClean="0"/>
              <a:t>2020/6/1</a:t>
            </a:fld>
            <a:endParaRPr kumimoji="1" lang="ja-JP" altLang="en-US" dirty="0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8CC77-7C3F-4F42-BE18-F028DB2765DB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5F179-7FC5-4C60-B30A-0AD7E50990FA}" type="datetime1">
              <a:rPr kumimoji="1" lang="ja-JP" altLang="en-US" smtClean="0"/>
              <a:t>2020/6/1</a:t>
            </a:fld>
            <a:endParaRPr kumimoji="1" lang="ja-JP" altLang="en-US" dirty="0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8CC77-7C3F-4F42-BE18-F028DB2765DB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30866-5901-4B3C-84EE-28A09939EFCC}" type="datetime1">
              <a:rPr kumimoji="1" lang="ja-JP" altLang="en-US" smtClean="0"/>
              <a:t>2020/6/1</a:t>
            </a:fld>
            <a:endParaRPr kumimoji="1" lang="ja-JP" altLang="en-US" dirty="0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8CC77-7C3F-4F42-BE18-F028DB2765DB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872971" y="273051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95300" y="1435101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10DA22-05DC-4C1E-ABCF-F52B390AE2CB}" type="datetime1">
              <a:rPr kumimoji="1" lang="ja-JP" altLang="en-US" smtClean="0"/>
              <a:t>2020/6/1</a:t>
            </a:fld>
            <a:endParaRPr kumimoji="1" lang="ja-JP" altLang="en-US" dirty="0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8CC77-7C3F-4F42-BE18-F028DB2765DB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 dirty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5B7087-76C3-41EF-987C-9FD4E9BC396A}" type="datetime1">
              <a:rPr kumimoji="1" lang="ja-JP" altLang="en-US" smtClean="0"/>
              <a:t>2020/6/1</a:t>
            </a:fld>
            <a:endParaRPr kumimoji="1" lang="ja-JP" altLang="en-US" dirty="0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8CC77-7C3F-4F42-BE18-F028DB2765DB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95300" y="1600201"/>
            <a:ext cx="8915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DB9C0C-1DE3-44DB-A8F6-BBB5047B0E90}" type="datetime1">
              <a:rPr kumimoji="1" lang="ja-JP" altLang="en-US" smtClean="0"/>
              <a:t>2020/6/1</a:t>
            </a:fld>
            <a:endParaRPr kumimoji="1" lang="ja-JP" altLang="en-US" dirty="0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384550" y="6356351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 dirty="0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7099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C8CC77-7C3F-4F42-BE18-F028DB2765DB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角丸四角形吹き出し 13"/>
          <p:cNvSpPr/>
          <p:nvPr/>
        </p:nvSpPr>
        <p:spPr>
          <a:xfrm>
            <a:off x="-2373359" y="804942"/>
            <a:ext cx="1985420" cy="509514"/>
          </a:xfrm>
          <a:prstGeom prst="wedgeRoundRectCallout">
            <a:avLst>
              <a:gd name="adj1" fmla="val 65123"/>
              <a:gd name="adj2" fmla="val -3928"/>
              <a:gd name="adj3" fmla="val 16667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>
              <a:solidFill>
                <a:prstClr val="white"/>
              </a:solidFill>
            </a:endParaRPr>
          </a:p>
        </p:txBody>
      </p:sp>
      <p:sp>
        <p:nvSpPr>
          <p:cNvPr id="3" name="角丸四角形吹き出し 2"/>
          <p:cNvSpPr/>
          <p:nvPr/>
        </p:nvSpPr>
        <p:spPr>
          <a:xfrm>
            <a:off x="-2373359" y="1594394"/>
            <a:ext cx="2073729" cy="645573"/>
          </a:xfrm>
          <a:prstGeom prst="wedgeRoundRectCallout">
            <a:avLst>
              <a:gd name="adj1" fmla="val 61830"/>
              <a:gd name="adj2" fmla="val -38828"/>
              <a:gd name="adj3" fmla="val 16667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>
              <a:solidFill>
                <a:prstClr val="white"/>
              </a:solidFill>
            </a:endParaRPr>
          </a:p>
        </p:txBody>
      </p:sp>
      <p:sp>
        <p:nvSpPr>
          <p:cNvPr id="5" name="正方形/長方形 4"/>
          <p:cNvSpPr/>
          <p:nvPr/>
        </p:nvSpPr>
        <p:spPr>
          <a:xfrm>
            <a:off x="272535" y="3644191"/>
            <a:ext cx="9410952" cy="2706733"/>
          </a:xfrm>
          <a:prstGeom prst="rect">
            <a:avLst/>
          </a:prstGeom>
          <a:solidFill>
            <a:schemeClr val="bg1"/>
          </a:solidFill>
          <a:ln>
            <a:noFill/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dirty="0" smtClean="0">
                <a:solidFill>
                  <a:prstClr val="black"/>
                </a:solidFill>
              </a:rPr>
              <a:t>事業概要を表す図・イラスト、建物の写真等</a:t>
            </a:r>
            <a:endParaRPr lang="ja-JP" altLang="en-US" dirty="0">
              <a:solidFill>
                <a:prstClr val="black"/>
              </a:solidFill>
            </a:endParaRPr>
          </a:p>
        </p:txBody>
      </p:sp>
      <p:graphicFrame>
        <p:nvGraphicFramePr>
          <p:cNvPr id="4" name="表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88877026"/>
              </p:ext>
            </p:extLst>
          </p:nvPr>
        </p:nvGraphicFramePr>
        <p:xfrm>
          <a:off x="200957" y="870254"/>
          <a:ext cx="9383618" cy="2338459"/>
        </p:xfrm>
        <a:graphic>
          <a:graphicData uri="http://schemas.openxmlformats.org/drawingml/2006/table">
            <a:tbl>
              <a:tblPr firstRow="1" bandRow="1">
                <a:tableStyleId>{1FECB4D8-DB02-4DC6-A0A2-4F2EBAE1DC90}</a:tableStyleId>
              </a:tblPr>
              <a:tblGrid>
                <a:gridCol w="127039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11322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84968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申請者名</a:t>
                      </a:r>
                      <a:endParaRPr kumimoji="1" lang="en-US" altLang="ja-JP" sz="12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b="0" i="0" u="sng" dirty="0" smtClean="0">
                          <a:solidFill>
                            <a:srgbClr val="FF0000"/>
                          </a:solidFill>
                          <a:latin typeface="ＭＳ ゴシック" pitchFamily="49" charset="-128"/>
                          <a:ea typeface="ＭＳ ゴシック" pitchFamily="49" charset="-128"/>
                        </a:rPr>
                        <a:t>●●</a:t>
                      </a:r>
                      <a:r>
                        <a:rPr kumimoji="1" lang="ja-JP" altLang="en-US" sz="1200" b="0" i="0" dirty="0" smtClean="0">
                          <a:solidFill>
                            <a:srgbClr val="FF0000"/>
                          </a:solidFill>
                          <a:latin typeface="ＭＳ ゴシック" pitchFamily="49" charset="-128"/>
                          <a:ea typeface="ＭＳ ゴシック" pitchFamily="49" charset="-128"/>
                        </a:rPr>
                        <a:t>、●●、●●</a:t>
                      </a:r>
                      <a:endParaRPr kumimoji="1" lang="ja-JP" altLang="en-US" sz="1200" b="0" i="0" dirty="0">
                        <a:solidFill>
                          <a:srgbClr val="FF0000"/>
                        </a:solidFill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23702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1" smtClean="0">
                          <a:solidFill>
                            <a:schemeClr val="tx1"/>
                          </a:solidFill>
                          <a:latin typeface="ＭＳ ゴシック" pitchFamily="49" charset="-128"/>
                          <a:ea typeface="ＭＳ ゴシック" pitchFamily="49" charset="-128"/>
                        </a:rPr>
                        <a:t>補助金申請</a:t>
                      </a:r>
                      <a:r>
                        <a:rPr kumimoji="1" lang="ja-JP" altLang="en-US" sz="1200" b="1" dirty="0" smtClean="0">
                          <a:solidFill>
                            <a:schemeClr val="tx1"/>
                          </a:solidFill>
                          <a:latin typeface="ＭＳ ゴシック" pitchFamily="49" charset="-128"/>
                          <a:ea typeface="ＭＳ ゴシック" pitchFamily="49" charset="-128"/>
                        </a:rPr>
                        <a:t>額</a:t>
                      </a:r>
                      <a:endParaRPr kumimoji="1" lang="ja-JP" altLang="en-US" sz="1200" b="1" dirty="0">
                        <a:solidFill>
                          <a:schemeClr val="tx1"/>
                        </a:solidFill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b="0" dirty="0" smtClean="0">
                          <a:solidFill>
                            <a:schemeClr val="tx1"/>
                          </a:solidFill>
                          <a:latin typeface="ＭＳ ゴシック" pitchFamily="49" charset="-128"/>
                          <a:ea typeface="ＭＳ ゴシック" pitchFamily="49" charset="-128"/>
                        </a:rPr>
                        <a:t>A.</a:t>
                      </a:r>
                      <a:r>
                        <a:rPr kumimoji="1" lang="ja-JP" altLang="en-US" sz="1200" b="0" dirty="0" smtClean="0">
                          <a:solidFill>
                            <a:schemeClr val="tx1"/>
                          </a:solidFill>
                          <a:latin typeface="ＭＳ ゴシック" pitchFamily="49" charset="-128"/>
                          <a:ea typeface="ＭＳ ゴシック" pitchFamily="49" charset="-128"/>
                        </a:rPr>
                        <a:t>テレワーク施設整備事業：</a:t>
                      </a:r>
                      <a:r>
                        <a:rPr kumimoji="1" lang="en-US" altLang="ja-JP" sz="1200" b="0" dirty="0" smtClean="0">
                          <a:solidFill>
                            <a:srgbClr val="FF0000"/>
                          </a:solidFill>
                          <a:latin typeface="ＭＳ ゴシック" pitchFamily="49" charset="-128"/>
                          <a:ea typeface="ＭＳ ゴシック" pitchFamily="49" charset="-128"/>
                        </a:rPr>
                        <a:t>XX,XXX</a:t>
                      </a:r>
                      <a:r>
                        <a:rPr kumimoji="1" lang="ja-JP" altLang="en-US" sz="1200" b="0" dirty="0" smtClean="0">
                          <a:solidFill>
                            <a:schemeClr val="tx1"/>
                          </a:solidFill>
                          <a:latin typeface="ＭＳ ゴシック" pitchFamily="49" charset="-128"/>
                          <a:ea typeface="ＭＳ ゴシック" pitchFamily="49" charset="-128"/>
                        </a:rPr>
                        <a:t>千円（国費：</a:t>
                      </a:r>
                      <a:r>
                        <a:rPr kumimoji="1" lang="en-US" altLang="ja-JP" sz="1200" b="0" dirty="0" smtClean="0">
                          <a:solidFill>
                            <a:srgbClr val="FF0000"/>
                          </a:solidFill>
                          <a:latin typeface="ＭＳ ゴシック" pitchFamily="49" charset="-128"/>
                          <a:ea typeface="ＭＳ ゴシック" pitchFamily="49" charset="-128"/>
                        </a:rPr>
                        <a:t>XX,XXX</a:t>
                      </a:r>
                      <a:r>
                        <a:rPr kumimoji="1" lang="ja-JP" altLang="en-US" sz="1200" b="0" dirty="0" smtClean="0">
                          <a:solidFill>
                            <a:schemeClr val="tx1"/>
                          </a:solidFill>
                          <a:latin typeface="ＭＳ ゴシック" pitchFamily="49" charset="-128"/>
                          <a:ea typeface="ＭＳ ゴシック" pitchFamily="49" charset="-128"/>
                        </a:rPr>
                        <a:t>千円）</a:t>
                      </a:r>
                      <a:endParaRPr kumimoji="1" lang="en-US" altLang="ja-JP" sz="1200" b="0" dirty="0" smtClean="0">
                        <a:solidFill>
                          <a:schemeClr val="tx1"/>
                        </a:solidFill>
                        <a:latin typeface="ＭＳ ゴシック" pitchFamily="49" charset="-128"/>
                        <a:ea typeface="ＭＳ ゴシック" pitchFamily="49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b="0" dirty="0" smtClean="0">
                          <a:solidFill>
                            <a:schemeClr val="tx1"/>
                          </a:solidFill>
                          <a:latin typeface="ＭＳ ゴシック" pitchFamily="49" charset="-128"/>
                          <a:ea typeface="ＭＳ ゴシック" pitchFamily="49" charset="-128"/>
                        </a:rPr>
                        <a:t>B.</a:t>
                      </a:r>
                      <a:r>
                        <a:rPr kumimoji="1" lang="ja-JP" altLang="en-US" sz="1200" b="0" dirty="0" smtClean="0">
                          <a:solidFill>
                            <a:schemeClr val="tx1"/>
                          </a:solidFill>
                          <a:latin typeface="ＭＳ ゴシック" pitchFamily="49" charset="-128"/>
                          <a:ea typeface="ＭＳ ゴシック" pitchFamily="49" charset="-128"/>
                        </a:rPr>
                        <a:t>テレワーク施設活用事業：</a:t>
                      </a:r>
                      <a:r>
                        <a:rPr kumimoji="1" lang="en-US" altLang="ja-JP" sz="1200" b="0" dirty="0" smtClean="0">
                          <a:solidFill>
                            <a:srgbClr val="FF0000"/>
                          </a:solidFill>
                          <a:latin typeface="ＭＳ ゴシック" pitchFamily="49" charset="-128"/>
                          <a:ea typeface="ＭＳ ゴシック" pitchFamily="49" charset="-128"/>
                        </a:rPr>
                        <a:t>XX,XXX</a:t>
                      </a:r>
                      <a:r>
                        <a:rPr kumimoji="1" lang="ja-JP" altLang="en-US" sz="1200" b="0" dirty="0" smtClean="0">
                          <a:solidFill>
                            <a:schemeClr val="tx1"/>
                          </a:solidFill>
                          <a:latin typeface="ＭＳ ゴシック" pitchFamily="49" charset="-128"/>
                          <a:ea typeface="ＭＳ ゴシック" pitchFamily="49" charset="-128"/>
                        </a:rPr>
                        <a:t>千円（国費：</a:t>
                      </a:r>
                      <a:r>
                        <a:rPr kumimoji="1" lang="en-US" altLang="ja-JP" sz="1200" b="0" dirty="0" smtClean="0">
                          <a:solidFill>
                            <a:srgbClr val="FF0000"/>
                          </a:solidFill>
                          <a:latin typeface="ＭＳ ゴシック" pitchFamily="49" charset="-128"/>
                          <a:ea typeface="ＭＳ ゴシック" pitchFamily="49" charset="-128"/>
                        </a:rPr>
                        <a:t>XX,XXX</a:t>
                      </a:r>
                      <a:r>
                        <a:rPr kumimoji="1" lang="ja-JP" altLang="en-US" sz="1200" b="0" dirty="0" smtClean="0">
                          <a:solidFill>
                            <a:schemeClr val="tx1"/>
                          </a:solidFill>
                          <a:latin typeface="ＭＳ ゴシック" pitchFamily="49" charset="-128"/>
                          <a:ea typeface="ＭＳ ゴシック" pitchFamily="49" charset="-128"/>
                        </a:rPr>
                        <a:t>千円）</a:t>
                      </a:r>
                      <a:endParaRPr kumimoji="1" lang="ja-JP" altLang="en-US" sz="1200" b="0" dirty="0" smtClean="0">
                        <a:solidFill>
                          <a:schemeClr val="tx1"/>
                        </a:solidFill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64771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1" dirty="0" smtClean="0">
                          <a:solidFill>
                            <a:schemeClr val="tx1"/>
                          </a:solidFill>
                        </a:rPr>
                        <a:t>事業概要</a:t>
                      </a:r>
                      <a:endParaRPr kumimoji="1" lang="ja-JP" altLang="en-US" sz="1200" b="1" dirty="0">
                        <a:solidFill>
                          <a:schemeClr val="tx1"/>
                        </a:solidFill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dirty="0" smtClean="0">
                          <a:solidFill>
                            <a:srgbClr val="FF0000"/>
                          </a:solidFill>
                        </a:rPr>
                        <a:t>（事業概要を記載）</a:t>
                      </a:r>
                      <a:endParaRPr kumimoji="1" lang="ja-JP" altLang="en-US" sz="1200" b="0" dirty="0" smtClean="0">
                        <a:solidFill>
                          <a:srgbClr val="FF0000"/>
                        </a:solidFill>
                        <a:latin typeface="ＭＳ ゴシック" pitchFamily="49" charset="-128"/>
                        <a:ea typeface="ＭＳ ゴシック" pitchFamily="49" charset="-128"/>
                      </a:endParaRPr>
                    </a:p>
                    <a:p>
                      <a:endParaRPr kumimoji="1" lang="en-US" altLang="ja-JP" sz="1200" b="0" dirty="0" smtClean="0">
                        <a:solidFill>
                          <a:srgbClr val="FF0000"/>
                        </a:solidFill>
                      </a:endParaRPr>
                    </a:p>
                    <a:p>
                      <a:endParaRPr kumimoji="1" lang="en-US" altLang="ja-JP" sz="1200" b="0" dirty="0" smtClean="0">
                        <a:solidFill>
                          <a:srgbClr val="FF0000"/>
                        </a:solidFill>
                      </a:endParaRPr>
                    </a:p>
                    <a:p>
                      <a:endParaRPr kumimoji="1" lang="ja-JP" altLang="en-US" sz="1200" b="0" dirty="0" smtClean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06829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1" dirty="0" smtClean="0">
                          <a:solidFill>
                            <a:schemeClr val="tx1"/>
                          </a:solidFill>
                          <a:latin typeface="ＭＳ ゴシック" pitchFamily="49" charset="-128"/>
                          <a:ea typeface="ＭＳ ゴシック" pitchFamily="49" charset="-128"/>
                        </a:rPr>
                        <a:t>達成目標</a:t>
                      </a:r>
                      <a:endParaRPr kumimoji="1" lang="ja-JP" altLang="en-US" sz="1200" b="1" dirty="0">
                        <a:solidFill>
                          <a:schemeClr val="tx1"/>
                        </a:solidFill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b="0" dirty="0" smtClean="0">
                          <a:solidFill>
                            <a:srgbClr val="FF0000"/>
                          </a:solidFill>
                        </a:rPr>
                        <a:t>●●●　　●件／●件（令和●年度末まで）</a:t>
                      </a:r>
                      <a:endParaRPr kumimoji="1" lang="en-US" altLang="ja-JP" sz="1200" b="0" dirty="0" smtClean="0">
                        <a:solidFill>
                          <a:srgbClr val="FF0000"/>
                        </a:solidFill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0" dirty="0" smtClean="0">
                          <a:solidFill>
                            <a:srgbClr val="FF0000"/>
                          </a:solidFill>
                        </a:rPr>
                        <a:t>●●●　　●件／●件（令和●年度末まで）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97669440"/>
                  </a:ext>
                </a:extLst>
              </a:tr>
            </a:tbl>
          </a:graphicData>
        </a:graphic>
      </p:graphicFrame>
      <p:sp>
        <p:nvSpPr>
          <p:cNvPr id="8" name="正方形/長方形 7"/>
          <p:cNvSpPr/>
          <p:nvPr/>
        </p:nvSpPr>
        <p:spPr>
          <a:xfrm>
            <a:off x="119689" y="176348"/>
            <a:ext cx="9916151" cy="64506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5053" tIns="42526" rIns="85053" bIns="42526" rtlCol="0" anchor="ctr"/>
          <a:lstStyle/>
          <a:p>
            <a:pPr algn="ctr"/>
            <a:r>
              <a:rPr lang="ja-JP" altLang="en-US" sz="2000" b="1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事業名</a:t>
            </a:r>
            <a:endParaRPr lang="en-US" altLang="ja-JP" sz="2000" b="1" dirty="0" smtClean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2" name="正方形/長方形 1"/>
          <p:cNvSpPr/>
          <p:nvPr/>
        </p:nvSpPr>
        <p:spPr>
          <a:xfrm>
            <a:off x="-2242213" y="828866"/>
            <a:ext cx="185427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1200" dirty="0" smtClean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※</a:t>
            </a:r>
            <a:r>
              <a:rPr lang="ja-JP" altLang="en-US" sz="1200" dirty="0" smtClean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連携主体の</a:t>
            </a:r>
            <a:r>
              <a:rPr lang="ja-JP" altLang="en-US" sz="1200" dirty="0" smtClean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場合</a:t>
            </a:r>
            <a:r>
              <a:rPr lang="ja-JP" altLang="en-US" sz="1200" dirty="0" smtClean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は、</a:t>
            </a:r>
            <a:r>
              <a:rPr lang="ja-JP" altLang="en-US" sz="1200" dirty="0" smtClean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代表機関名に</a:t>
            </a:r>
            <a:r>
              <a:rPr lang="ja-JP" altLang="en-US" sz="1200" dirty="0" smtClean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下線を引くこと</a:t>
            </a:r>
            <a:endParaRPr lang="ja-JP" altLang="en-US" sz="1200" dirty="0">
              <a:solidFill>
                <a:prstClr val="black"/>
              </a:solidFill>
            </a:endParaRPr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-2406299" y="1593636"/>
            <a:ext cx="21066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FF0000"/>
                </a:solidFill>
              </a:rPr>
              <a:t>※</a:t>
            </a:r>
            <a:r>
              <a:rPr lang="ja-JP" altLang="en-US" sz="1200" dirty="0" smtClean="0">
                <a:solidFill>
                  <a:srgbClr val="FF0000"/>
                </a:solidFill>
              </a:rPr>
              <a:t>総事業費・補助金申請額は千円未満切捨てで記載すること</a:t>
            </a:r>
            <a:endParaRPr lang="ja-JP" altLang="en-US" sz="1200" dirty="0">
              <a:solidFill>
                <a:srgbClr val="FF0000"/>
              </a:solidFill>
            </a:endParaRPr>
          </a:p>
        </p:txBody>
      </p:sp>
      <p:sp>
        <p:nvSpPr>
          <p:cNvPr id="15" name="正方形/長方形 14"/>
          <p:cNvSpPr/>
          <p:nvPr/>
        </p:nvSpPr>
        <p:spPr>
          <a:xfrm>
            <a:off x="9100490" y="41728"/>
            <a:ext cx="725682" cy="3175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200" smtClean="0">
                <a:solidFill>
                  <a:prstClr val="black"/>
                </a:solidFill>
              </a:rPr>
              <a:t>別紙４</a:t>
            </a:r>
            <a:endParaRPr lang="ja-JP" altLang="en-US" sz="1200" dirty="0">
              <a:solidFill>
                <a:prstClr val="black"/>
              </a:solidFill>
            </a:endParaRPr>
          </a:p>
        </p:txBody>
      </p:sp>
      <p:sp>
        <p:nvSpPr>
          <p:cNvPr id="13" name="正方形/長方形 12"/>
          <p:cNvSpPr/>
          <p:nvPr/>
        </p:nvSpPr>
        <p:spPr>
          <a:xfrm>
            <a:off x="-58889" y="36292"/>
            <a:ext cx="2527769" cy="25762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5053" tIns="42526" rIns="85053" bIns="42526" rtlCol="0" anchor="ctr"/>
          <a:lstStyle/>
          <a:p>
            <a:pPr algn="ctr"/>
            <a:r>
              <a:rPr lang="ja-JP" altLang="en-US" sz="12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令和２年度沖縄テレワーク推進事業</a:t>
            </a:r>
            <a:endParaRPr lang="ja-JP" altLang="en-US" sz="1200" dirty="0" smtClean="0">
              <a:ln w="1905">
                <a:noFill/>
              </a:ln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cxnSp>
        <p:nvCxnSpPr>
          <p:cNvPr id="11" name="直線コネクタ 10"/>
          <p:cNvCxnSpPr/>
          <p:nvPr/>
        </p:nvCxnSpPr>
        <p:spPr>
          <a:xfrm>
            <a:off x="124691" y="804942"/>
            <a:ext cx="9558796" cy="0"/>
          </a:xfrm>
          <a:prstGeom prst="line">
            <a:avLst/>
          </a:prstGeom>
          <a:ln w="28575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角丸四角形吹き出し 15"/>
          <p:cNvSpPr/>
          <p:nvPr/>
        </p:nvSpPr>
        <p:spPr>
          <a:xfrm>
            <a:off x="-2389829" y="3749039"/>
            <a:ext cx="2073729" cy="1075487"/>
          </a:xfrm>
          <a:prstGeom prst="wedgeRoundRectCallout">
            <a:avLst>
              <a:gd name="adj1" fmla="val 61830"/>
              <a:gd name="adj2" fmla="val -50147"/>
              <a:gd name="adj3" fmla="val 16667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>
              <a:solidFill>
                <a:prstClr val="white"/>
              </a:solidFill>
            </a:endParaRPr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-2373359" y="3808864"/>
            <a:ext cx="210666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FF0000"/>
                </a:solidFill>
              </a:rPr>
              <a:t>※</a:t>
            </a:r>
            <a:r>
              <a:rPr lang="ja-JP" altLang="en-US" sz="1200" dirty="0" smtClean="0">
                <a:solidFill>
                  <a:srgbClr val="FF0000"/>
                </a:solidFill>
              </a:rPr>
              <a:t>１枚に収めること</a:t>
            </a:r>
            <a:endParaRPr lang="en-US" altLang="ja-JP" sz="1200" dirty="0" smtClean="0">
              <a:solidFill>
                <a:srgbClr val="FF0000"/>
              </a:solidFill>
            </a:endParaRPr>
          </a:p>
          <a:p>
            <a:r>
              <a:rPr lang="en-US" altLang="ja-JP" sz="1200" dirty="0" smtClean="0">
                <a:solidFill>
                  <a:srgbClr val="FF0000"/>
                </a:solidFill>
              </a:rPr>
              <a:t>※</a:t>
            </a:r>
            <a:r>
              <a:rPr lang="ja-JP" altLang="en-US" sz="1200" dirty="0" smtClean="0">
                <a:solidFill>
                  <a:srgbClr val="FF0000"/>
                </a:solidFill>
              </a:rPr>
              <a:t>施設整備事業、施設活用事業のどちらにも申請している場合には、２事業で１枚の概要紙を作成すること。</a:t>
            </a:r>
            <a:endParaRPr lang="ja-JP" altLang="en-US" sz="12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45203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172</Words>
  <PresentationFormat>A4 210 x 297 mm</PresentationFormat>
  <Paragraphs>19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Meiryo UI</vt:lpstr>
      <vt:lpstr>ＭＳ Ｐゴシック</vt:lpstr>
      <vt:lpstr>ＭＳ ゴシック</vt:lpstr>
      <vt:lpstr>Arial</vt:lpstr>
      <vt:lpstr>Calibri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dcterms:created xsi:type="dcterms:W3CDTF">2020-02-05T04:43:51Z</dcterms:created>
  <dcterms:modified xsi:type="dcterms:W3CDTF">2020-06-01T06:52:00Z</dcterms:modified>
</cp:coreProperties>
</file>