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4"/>
  </p:sldMasterIdLst>
  <p:notesMasterIdLst>
    <p:notesMasterId r:id="rId21"/>
  </p:notesMasterIdLst>
  <p:handoutMasterIdLst>
    <p:handoutMasterId r:id="rId22"/>
  </p:handoutMasterIdLst>
  <p:sldIdLst>
    <p:sldId id="3276" r:id="rId5"/>
    <p:sldId id="3277" r:id="rId6"/>
    <p:sldId id="3226" r:id="rId7"/>
    <p:sldId id="3289" r:id="rId8"/>
    <p:sldId id="3290" r:id="rId9"/>
    <p:sldId id="3291" r:id="rId10"/>
    <p:sldId id="3292" r:id="rId11"/>
    <p:sldId id="3272" r:id="rId12"/>
    <p:sldId id="3294" r:id="rId13"/>
    <p:sldId id="3295" r:id="rId14"/>
    <p:sldId id="3296" r:id="rId15"/>
    <p:sldId id="3297" r:id="rId16"/>
    <p:sldId id="3298" r:id="rId17"/>
    <p:sldId id="3299" r:id="rId18"/>
    <p:sldId id="3301" r:id="rId19"/>
    <p:sldId id="3300" r:id="rId20"/>
  </p:sldIdLst>
  <p:sldSz cx="9906000" cy="6858000" type="A4"/>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750">
          <p15:clr>
            <a:srgbClr val="A4A3A4"/>
          </p15:clr>
        </p15:guide>
        <p15:guide id="2" orient="horz" pos="3113">
          <p15:clr>
            <a:srgbClr val="A4A3A4"/>
          </p15:clr>
        </p15:guide>
        <p15:guide id="3" orient="horz" pos="1117">
          <p15:clr>
            <a:srgbClr val="A4A3A4"/>
          </p15:clr>
        </p15:guide>
        <p15:guide id="4" orient="horz" pos="3884">
          <p15:clr>
            <a:srgbClr val="A4A3A4"/>
          </p15:clr>
        </p15:guide>
        <p15:guide id="5" pos="3483">
          <p15:clr>
            <a:srgbClr val="A4A3A4"/>
          </p15:clr>
        </p15:guide>
        <p15:guide id="6" pos="399">
          <p15:clr>
            <a:srgbClr val="A4A3A4"/>
          </p15:clr>
        </p15:guide>
        <p15:guide id="7" pos="5841">
          <p15:clr>
            <a:srgbClr val="A4A3A4"/>
          </p15:clr>
        </p15:guide>
        <p15:guide id="8" pos="3936">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3399FF"/>
    <a:srgbClr val="663300"/>
    <a:srgbClr val="FFCC00"/>
    <a:srgbClr val="FF99FF"/>
    <a:srgbClr val="CC99FF"/>
    <a:srgbClr val="9966FF"/>
    <a:srgbClr val="C37E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C559D2-AD08-40DE-91B4-C821775B2F4D}" v="1" dt="2026-04-28T08:29:09.29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6" autoAdjust="0"/>
    <p:restoredTop sz="86375" autoAdjust="0"/>
  </p:normalViewPr>
  <p:slideViewPr>
    <p:cSldViewPr snapToObjects="1">
      <p:cViewPr varScale="1">
        <p:scale>
          <a:sx n="60" d="100"/>
          <a:sy n="60" d="100"/>
        </p:scale>
        <p:origin x="1176" y="44"/>
      </p:cViewPr>
      <p:guideLst>
        <p:guide orient="horz" pos="2750"/>
        <p:guide orient="horz" pos="3113"/>
        <p:guide orient="horz" pos="1117"/>
        <p:guide orient="horz" pos="3884"/>
        <p:guide pos="3483"/>
        <p:guide pos="399"/>
        <p:guide pos="5841"/>
        <p:guide pos="3936"/>
      </p:guideLst>
    </p:cSldViewPr>
  </p:slideViewPr>
  <p:outlineViewPr>
    <p:cViewPr>
      <p:scale>
        <a:sx n="33" d="100"/>
        <a:sy n="33" d="100"/>
      </p:scale>
      <p:origin x="0" y="0"/>
    </p:cViewPr>
  </p:outlineViewPr>
  <p:notesTextViewPr>
    <p:cViewPr>
      <p:scale>
        <a:sx n="75" d="100"/>
        <a:sy n="75" d="100"/>
      </p:scale>
      <p:origin x="0" y="0"/>
    </p:cViewPr>
  </p:notesTextViewPr>
  <p:sorterViewPr>
    <p:cViewPr>
      <p:scale>
        <a:sx n="75" d="100"/>
        <a:sy n="75" d="100"/>
      </p:scale>
      <p:origin x="0" y="0"/>
    </p:cViewPr>
  </p:sorterViewPr>
  <p:notesViewPr>
    <p:cSldViewPr snapToObjects="1">
      <p:cViewPr varScale="1">
        <p:scale>
          <a:sx n="54" d="100"/>
          <a:sy n="54" d="100"/>
        </p:scale>
        <p:origin x="-2940" y="-108"/>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安慶田 知志" userId="1d137c42-0015-400b-bb65-0be4bb61f240" providerId="ADAL" clId="{E8DE9775-231F-4449-ACC3-14282B285823}"/>
    <pc:docChg chg="modSld">
      <pc:chgData name="安慶田 知志" userId="1d137c42-0015-400b-bb65-0be4bb61f240" providerId="ADAL" clId="{E8DE9775-231F-4449-ACC3-14282B285823}" dt="2026-04-28T08:29:09.279" v="2" actId="14100"/>
      <pc:docMkLst>
        <pc:docMk/>
      </pc:docMkLst>
      <pc:sldChg chg="modSp mod">
        <pc:chgData name="安慶田 知志" userId="1d137c42-0015-400b-bb65-0be4bb61f240" providerId="ADAL" clId="{E8DE9775-231F-4449-ACC3-14282B285823}" dt="2026-04-28T08:29:09.279" v="2" actId="14100"/>
        <pc:sldMkLst>
          <pc:docMk/>
          <pc:sldMk cId="0" sldId="3276"/>
        </pc:sldMkLst>
        <pc:spChg chg="mod">
          <ac:chgData name="安慶田 知志" userId="1d137c42-0015-400b-bb65-0be4bb61f240" providerId="ADAL" clId="{E8DE9775-231F-4449-ACC3-14282B285823}" dt="2026-04-28T08:29:09.279" v="2" actId="14100"/>
          <ac:spMkLst>
            <pc:docMk/>
            <pc:sldMk cId="0" sldId="3276"/>
            <ac:spMk id="2" creationId="{00000000-0000-0000-0000-000000000000}"/>
          </ac:spMkLst>
        </pc:spChg>
      </pc:sldChg>
    </pc:docChg>
  </pc:docChgLst>
  <pc:docChgLst>
    <pc:chgData name="宮里 泰明" userId="135584cf-5a77-4e67-8045-e6df29151590" providerId="ADAL" clId="{E7F0F762-2026-4D9C-B0FB-CFFF2906F2CF}"/>
    <pc:docChg chg="modSld">
      <pc:chgData name="宮里 泰明" userId="135584cf-5a77-4e67-8045-e6df29151590" providerId="ADAL" clId="{E7F0F762-2026-4D9C-B0FB-CFFF2906F2CF}" dt="2024-06-17T13:26:11.235" v="7" actId="6549"/>
      <pc:docMkLst>
        <pc:docMk/>
      </pc:docMkLst>
      <pc:sldChg chg="modSp mod">
        <pc:chgData name="宮里 泰明" userId="135584cf-5a77-4e67-8045-e6df29151590" providerId="ADAL" clId="{E7F0F762-2026-4D9C-B0FB-CFFF2906F2CF}" dt="2024-06-17T13:26:03.067" v="6" actId="12788"/>
        <pc:sldMkLst>
          <pc:docMk/>
          <pc:sldMk cId="0" sldId="3276"/>
        </pc:sldMkLst>
      </pc:sldChg>
      <pc:sldChg chg="modSp mod">
        <pc:chgData name="宮里 泰明" userId="135584cf-5a77-4e67-8045-e6df29151590" providerId="ADAL" clId="{E7F0F762-2026-4D9C-B0FB-CFFF2906F2CF}" dt="2024-06-17T13:26:11.235" v="7" actId="6549"/>
        <pc:sldMkLst>
          <pc:docMk/>
          <pc:sldMk cId="1777937599" sldId="328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1"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hangingPunct="1">
              <a:spcBef>
                <a:spcPct val="0"/>
              </a:spcBef>
              <a:buFontTx/>
              <a:buNone/>
              <a:defRPr sz="1200">
                <a:latin typeface="Arial" charset="0"/>
                <a:cs typeface="Arial" charset="0"/>
              </a:defRPr>
            </a:lvl1pPr>
          </a:lstStyle>
          <a:p>
            <a:pPr>
              <a:defRPr/>
            </a:pPr>
            <a:endParaRPr lang="en-US" altLang="ja-JP"/>
          </a:p>
        </p:txBody>
      </p:sp>
      <p:sp>
        <p:nvSpPr>
          <p:cNvPr id="49155" name="Rectangle 3"/>
          <p:cNvSpPr>
            <a:spLocks noGrp="1" noChangeArrowheads="1"/>
          </p:cNvSpPr>
          <p:nvPr>
            <p:ph type="dt" sz="quarter" idx="1"/>
          </p:nvPr>
        </p:nvSpPr>
        <p:spPr bwMode="auto">
          <a:xfrm>
            <a:off x="3816351"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hangingPunct="1">
              <a:spcBef>
                <a:spcPct val="0"/>
              </a:spcBef>
              <a:buFontTx/>
              <a:buNone/>
              <a:defRPr sz="900">
                <a:latin typeface="Arial" charset="0"/>
                <a:cs typeface="Arial" charset="0"/>
              </a:defRPr>
            </a:lvl1pPr>
          </a:lstStyle>
          <a:p>
            <a:pPr>
              <a:defRPr/>
            </a:pPr>
            <a:endParaRPr lang="en-US" altLang="ja-JP"/>
          </a:p>
        </p:txBody>
      </p:sp>
      <p:sp>
        <p:nvSpPr>
          <p:cNvPr id="49156" name="Rectangle 4"/>
          <p:cNvSpPr>
            <a:spLocks noGrp="1" noChangeArrowheads="1"/>
          </p:cNvSpPr>
          <p:nvPr>
            <p:ph type="ftr" sz="quarter" idx="2"/>
          </p:nvPr>
        </p:nvSpPr>
        <p:spPr bwMode="auto">
          <a:xfrm>
            <a:off x="1" y="9371013"/>
            <a:ext cx="2919413"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l" defTabSz="918433" eaLnBrk="1" hangingPunct="1">
              <a:spcBef>
                <a:spcPct val="0"/>
              </a:spcBef>
              <a:buFontTx/>
              <a:buNone/>
              <a:defRPr sz="900">
                <a:latin typeface="Arial" charset="0"/>
                <a:cs typeface="Arial" charset="0"/>
              </a:defRPr>
            </a:lvl1pPr>
          </a:lstStyle>
          <a:p>
            <a:pPr>
              <a:defRPr/>
            </a:pPr>
            <a:r>
              <a:rPr lang="ja-JP" altLang="en-US"/>
              <a:t>IBM Confidential</a:t>
            </a:r>
            <a:endParaRPr lang="en-US" altLang="ja-JP"/>
          </a:p>
        </p:txBody>
      </p:sp>
      <p:sp>
        <p:nvSpPr>
          <p:cNvPr id="49157" name="Rectangle 5"/>
          <p:cNvSpPr>
            <a:spLocks noGrp="1" noChangeArrowheads="1"/>
          </p:cNvSpPr>
          <p:nvPr>
            <p:ph type="sldNum" sz="quarter" idx="3"/>
          </p:nvPr>
        </p:nvSpPr>
        <p:spPr bwMode="auto">
          <a:xfrm>
            <a:off x="3816351"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spcBef>
                <a:spcPct val="0"/>
              </a:spcBef>
              <a:buFontTx/>
              <a:buNone/>
              <a:defRPr sz="900" smtClean="0">
                <a:cs typeface="Arial" panose="020B0604020202020204" pitchFamily="34" charset="0"/>
              </a:defRPr>
            </a:lvl1pPr>
          </a:lstStyle>
          <a:p>
            <a:pPr>
              <a:defRPr/>
            </a:pPr>
            <a:fld id="{CEB2DB37-0044-40F9-BA86-40955433274B}" type="slidenum">
              <a:rPr lang="ja-JP" altLang="en-US"/>
              <a:pPr>
                <a:defRPr/>
              </a:pPr>
              <a:t>‹#›</a:t>
            </a:fld>
            <a:endParaRPr lang="en-US" altLang="ja-JP"/>
          </a:p>
        </p:txBody>
      </p:sp>
    </p:spTree>
    <p:extLst>
      <p:ext uri="{BB962C8B-B14F-4D97-AF65-F5344CB8AC3E}">
        <p14:creationId xmlns:p14="http://schemas.microsoft.com/office/powerpoint/2010/main" val="667351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hangingPunct="1">
              <a:spcBef>
                <a:spcPct val="0"/>
              </a:spcBef>
              <a:buFontTx/>
              <a:buNone/>
              <a:defRPr sz="1000" b="1">
                <a:latin typeface="Arial" charset="0"/>
                <a:cs typeface="Arial" charset="0"/>
              </a:defRPr>
            </a:lvl1pPr>
          </a:lstStyle>
          <a:p>
            <a:pPr>
              <a:defRPr/>
            </a:pPr>
            <a:endParaRPr lang="en-US" altLang="ja-JP"/>
          </a:p>
        </p:txBody>
      </p:sp>
      <p:sp>
        <p:nvSpPr>
          <p:cNvPr id="25603" name="Rectangle 3"/>
          <p:cNvSpPr>
            <a:spLocks noGrp="1" noChangeArrowheads="1"/>
          </p:cNvSpPr>
          <p:nvPr>
            <p:ph type="dt" idx="1"/>
          </p:nvPr>
        </p:nvSpPr>
        <p:spPr bwMode="auto">
          <a:xfrm>
            <a:off x="3816351"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hangingPunct="1">
              <a:spcBef>
                <a:spcPct val="0"/>
              </a:spcBef>
              <a:buFontTx/>
              <a:buNone/>
              <a:defRPr sz="900">
                <a:latin typeface="Arial" charset="0"/>
                <a:cs typeface="Arial" charset="0"/>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695325" y="739775"/>
            <a:ext cx="5343525"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73101" y="4686300"/>
            <a:ext cx="5389563" cy="4440238"/>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5606" name="Rectangle 6"/>
          <p:cNvSpPr>
            <a:spLocks noGrp="1" noChangeArrowheads="1"/>
          </p:cNvSpPr>
          <p:nvPr>
            <p:ph type="ftr" sz="quarter" idx="4"/>
          </p:nvPr>
        </p:nvSpPr>
        <p:spPr bwMode="auto">
          <a:xfrm>
            <a:off x="1" y="9371013"/>
            <a:ext cx="2919413"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l" defTabSz="918433" eaLnBrk="1" hangingPunct="1">
              <a:spcBef>
                <a:spcPct val="0"/>
              </a:spcBef>
              <a:buFontTx/>
              <a:buNone/>
              <a:defRPr sz="900">
                <a:latin typeface="Arial" charset="0"/>
                <a:cs typeface="Arial" charset="0"/>
              </a:defRPr>
            </a:lvl1pPr>
          </a:lstStyle>
          <a:p>
            <a:pPr>
              <a:defRPr/>
            </a:pPr>
            <a:r>
              <a:rPr lang="ja-JP" altLang="en-US"/>
              <a:t>IBM Confidential</a:t>
            </a:r>
            <a:endParaRPr lang="en-US" altLang="ja-JP"/>
          </a:p>
        </p:txBody>
      </p:sp>
      <p:sp>
        <p:nvSpPr>
          <p:cNvPr id="25607" name="Rectangle 7"/>
          <p:cNvSpPr>
            <a:spLocks noGrp="1" noChangeArrowheads="1"/>
          </p:cNvSpPr>
          <p:nvPr>
            <p:ph type="sldNum" sz="quarter" idx="5"/>
          </p:nvPr>
        </p:nvSpPr>
        <p:spPr bwMode="auto">
          <a:xfrm>
            <a:off x="3816351"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spcBef>
                <a:spcPct val="0"/>
              </a:spcBef>
              <a:buFontTx/>
              <a:buNone/>
              <a:defRPr sz="900" smtClean="0">
                <a:cs typeface="Arial" panose="020B0604020202020204" pitchFamily="34" charset="0"/>
              </a:defRPr>
            </a:lvl1pPr>
          </a:lstStyle>
          <a:p>
            <a:pPr>
              <a:defRPr/>
            </a:pPr>
            <a:fld id="{F4C874E1-8717-4F51-B056-13F4CEA5E39B}" type="slidenum">
              <a:rPr lang="ja-JP" altLang="en-US"/>
              <a:pPr>
                <a:defRPr/>
              </a:pPr>
              <a:t>‹#›</a:t>
            </a:fld>
            <a:endParaRPr lang="en-US" altLang="ja-JP"/>
          </a:p>
        </p:txBody>
      </p:sp>
    </p:spTree>
    <p:extLst>
      <p:ext uri="{BB962C8B-B14F-4D97-AF65-F5344CB8AC3E}">
        <p14:creationId xmlns:p14="http://schemas.microsoft.com/office/powerpoint/2010/main" val="793415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0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93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9264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1439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574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9344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9038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89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4073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8263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285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9573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0491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41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02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正方形/長方形 3"/>
          <p:cNvSpPr/>
          <p:nvPr/>
        </p:nvSpPr>
        <p:spPr>
          <a:xfrm>
            <a:off x="979488" y="3648075"/>
            <a:ext cx="79248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5" name="正方形/長方形 4"/>
          <p:cNvSpPr/>
          <p:nvPr/>
        </p:nvSpPr>
        <p:spPr>
          <a:xfrm>
            <a:off x="990600" y="5048250"/>
            <a:ext cx="79248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6" name="正方形/長方形 5"/>
          <p:cNvSpPr/>
          <p:nvPr/>
        </p:nvSpPr>
        <p:spPr>
          <a:xfrm>
            <a:off x="979488" y="3648075"/>
            <a:ext cx="24765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7" name="正方形/長方形 6"/>
          <p:cNvSpPr/>
          <p:nvPr/>
        </p:nvSpPr>
        <p:spPr>
          <a:xfrm>
            <a:off x="990600" y="5048250"/>
            <a:ext cx="24765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10" name="Rectangle 12"/>
          <p:cNvSpPr>
            <a:spLocks noChangeArrowheads="1"/>
          </p:cNvSpPr>
          <p:nvPr userDrawn="1"/>
        </p:nvSpPr>
        <p:spPr bwMode="hidden">
          <a:xfrm>
            <a:off x="0" y="525780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hangingPunct="1">
              <a:buFont typeface="Wingdings" panose="05000000000000000000" pitchFamily="2" charset="2"/>
              <a:buNone/>
              <a:defRPr/>
            </a:pPr>
            <a:endParaRPr lang="ja-JP" altLang="en-US"/>
          </a:p>
        </p:txBody>
      </p:sp>
      <p:sp>
        <p:nvSpPr>
          <p:cNvPr id="11" name="Rectangle 13"/>
          <p:cNvSpPr>
            <a:spLocks noChangeArrowheads="1"/>
          </p:cNvSpPr>
          <p:nvPr userDrawn="1"/>
        </p:nvSpPr>
        <p:spPr bwMode="hidden">
          <a:xfrm>
            <a:off x="0" y="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hangingPunct="1">
              <a:buFont typeface="Wingdings" panose="05000000000000000000" pitchFamily="2" charset="2"/>
              <a:buNone/>
              <a:defRPr/>
            </a:pPr>
            <a:endParaRPr lang="ja-JP" altLang="en-US" sz="1400"/>
          </a:p>
        </p:txBody>
      </p:sp>
      <p:sp>
        <p:nvSpPr>
          <p:cNvPr id="8" name="タイトル 7"/>
          <p:cNvSpPr>
            <a:spLocks noGrp="1"/>
          </p:cNvSpPr>
          <p:nvPr>
            <p:ph type="ctrTitle"/>
          </p:nvPr>
        </p:nvSpPr>
        <p:spPr>
          <a:xfrm>
            <a:off x="1320800" y="3886200"/>
            <a:ext cx="7429500" cy="990600"/>
          </a:xfrm>
        </p:spPr>
        <p:txBody>
          <a:bodyPr anchor="t"/>
          <a:lstStyle>
            <a:lvl1pPr algn="r">
              <a:defRPr sz="3200">
                <a:solidFill>
                  <a:schemeClr val="tx1"/>
                </a:solidFill>
              </a:defRPr>
            </a:lvl1pPr>
          </a:lstStyle>
          <a:p>
            <a:r>
              <a:rPr lang="ja-JP" altLang="en-US"/>
              <a:t>マスター タイトルの書式設定</a:t>
            </a:r>
            <a:endParaRPr lang="en-US"/>
          </a:p>
        </p:txBody>
      </p:sp>
      <p:sp>
        <p:nvSpPr>
          <p:cNvPr id="9" name="サブタイトル 8"/>
          <p:cNvSpPr>
            <a:spLocks noGrp="1"/>
          </p:cNvSpPr>
          <p:nvPr>
            <p:ph type="subTitle" idx="1"/>
          </p:nvPr>
        </p:nvSpPr>
        <p:spPr>
          <a:xfrm>
            <a:off x="1320800" y="5124450"/>
            <a:ext cx="74295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マスター サブタイトルの書式設定</a:t>
            </a:r>
            <a:endParaRPr lang="en-US"/>
          </a:p>
        </p:txBody>
      </p:sp>
      <p:sp>
        <p:nvSpPr>
          <p:cNvPr id="12" name="日付プレースホルダー 27"/>
          <p:cNvSpPr>
            <a:spLocks noGrp="1"/>
          </p:cNvSpPr>
          <p:nvPr>
            <p:ph type="dt" sz="half" idx="10"/>
          </p:nvPr>
        </p:nvSpPr>
        <p:spPr>
          <a:xfrm>
            <a:off x="6934200" y="6354763"/>
            <a:ext cx="2476500" cy="366712"/>
          </a:xfrm>
        </p:spPr>
        <p:txBody>
          <a:bodyPr/>
          <a:lstStyle>
            <a:lvl1pPr>
              <a:defRPr sz="1400"/>
            </a:lvl1pPr>
          </a:lstStyle>
          <a:p>
            <a:pPr>
              <a:defRPr/>
            </a:pPr>
            <a:fld id="{301F97C2-109C-4C00-AD7E-C5CBC745BC6F}" type="datetimeFigureOut">
              <a:rPr lang="ja-JP" altLang="en-US"/>
              <a:pPr>
                <a:defRPr/>
              </a:pPr>
              <a:t>2026/5/19</a:t>
            </a:fld>
            <a:endParaRPr lang="ja-JP" altLang="en-US"/>
          </a:p>
        </p:txBody>
      </p:sp>
      <p:sp>
        <p:nvSpPr>
          <p:cNvPr id="13" name="フッター プレースホルダー 16"/>
          <p:cNvSpPr>
            <a:spLocks noGrp="1"/>
          </p:cNvSpPr>
          <p:nvPr>
            <p:ph type="ftr" sz="quarter" idx="11"/>
          </p:nvPr>
        </p:nvSpPr>
        <p:spPr>
          <a:xfrm>
            <a:off x="3140075" y="6354763"/>
            <a:ext cx="3763963" cy="366712"/>
          </a:xfrm>
        </p:spPr>
        <p:txBody>
          <a:bodyPr/>
          <a:lstStyle>
            <a:lvl1pPr>
              <a:defRPr/>
            </a:lvl1pPr>
          </a:lstStyle>
          <a:p>
            <a:pPr>
              <a:defRPr/>
            </a:pPr>
            <a:endParaRPr lang="ja-JP" altLang="en-US"/>
          </a:p>
        </p:txBody>
      </p:sp>
      <p:sp>
        <p:nvSpPr>
          <p:cNvPr id="14" name="スライド番号プレースホルダー 28"/>
          <p:cNvSpPr>
            <a:spLocks noGrp="1"/>
          </p:cNvSpPr>
          <p:nvPr>
            <p:ph type="sldNum" sz="quarter" idx="12"/>
          </p:nvPr>
        </p:nvSpPr>
        <p:spPr>
          <a:xfrm>
            <a:off x="1317625" y="6354763"/>
            <a:ext cx="1320800" cy="366712"/>
          </a:xfrm>
        </p:spPr>
        <p:txBody>
          <a:bodyPr/>
          <a:lstStyle>
            <a:lvl1pPr>
              <a:defRPr kumimoji="1" smtClean="0"/>
            </a:lvl1pPr>
          </a:lstStyle>
          <a:p>
            <a:pPr>
              <a:defRPr/>
            </a:pPr>
            <a:fld id="{83CCCCEF-4EC7-41E2-A823-AC03D8020CD7}" type="slidenum">
              <a:rPr lang="ja-JP" altLang="en-US"/>
              <a:pPr>
                <a:defRPr/>
              </a:pPr>
              <a:t>‹#›</a:t>
            </a:fld>
            <a:endParaRPr lang="ja-JP" altLang="en-US"/>
          </a:p>
        </p:txBody>
      </p:sp>
    </p:spTree>
    <p:extLst>
      <p:ext uri="{BB962C8B-B14F-4D97-AF65-F5344CB8AC3E}">
        <p14:creationId xmlns:p14="http://schemas.microsoft.com/office/powerpoint/2010/main" val="103150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Pr>
        <a:solidFill>
          <a:schemeClr val="bg2"/>
        </a:solidFill>
        <a:effectLst/>
      </p:bgPr>
    </p:bg>
    <p:spTree>
      <p:nvGrpSpPr>
        <p:cNvPr id="1" name=""/>
        <p:cNvGrpSpPr/>
        <p:nvPr/>
      </p:nvGrpSpPr>
      <p:grpSpPr>
        <a:xfrm>
          <a:off x="0" y="0"/>
          <a:ext cx="0" cy="0"/>
          <a:chOff x="0" y="0"/>
          <a:chExt cx="0" cy="0"/>
        </a:xfrm>
      </p:grpSpPr>
      <p:sp>
        <p:nvSpPr>
          <p:cNvPr id="5"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 name="二等辺三角形 5"/>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7" name="正方形/長方形 6"/>
          <p:cNvSpPr/>
          <p:nvPr/>
        </p:nvSpPr>
        <p:spPr>
          <a:xfrm>
            <a:off x="495300" y="500063"/>
            <a:ext cx="198438"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495300" y="500856"/>
            <a:ext cx="8915400" cy="674688"/>
          </a:xfrm>
          <a:ln>
            <a:solidFill>
              <a:schemeClr val="accent1"/>
            </a:solidFill>
          </a:ln>
        </p:spPr>
        <p:txBody>
          <a:bodyPr lIns="274320" anchor="ctr"/>
          <a:lstStyle>
            <a:lvl1pPr algn="r">
              <a:buNone/>
              <a:defRPr sz="2000" b="0">
                <a:solidFill>
                  <a:schemeClr val="tx1"/>
                </a:solidFill>
              </a:defRPr>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495300" y="1905000"/>
            <a:ext cx="89154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a:t>アイコンをクリックして図を追加</a:t>
            </a:r>
            <a:endParaRPr lang="en-US" noProof="0" dirty="0"/>
          </a:p>
        </p:txBody>
      </p:sp>
      <p:sp>
        <p:nvSpPr>
          <p:cNvPr id="4" name="テキスト プレースホルダー 3"/>
          <p:cNvSpPr>
            <a:spLocks noGrp="1"/>
          </p:cNvSpPr>
          <p:nvPr>
            <p:ph type="body" sz="half" idx="2"/>
          </p:nvPr>
        </p:nvSpPr>
        <p:spPr>
          <a:xfrm>
            <a:off x="495300" y="1219200"/>
            <a:ext cx="89154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fld id="{A9C7CE7E-42AF-42CF-AA8B-D572AB1FCFB4}" type="datetimeFigureOut">
              <a:rPr lang="ja-JP" altLang="en-US"/>
              <a:pPr>
                <a:defRPr/>
              </a:pPr>
              <a:t>2026/5/19</a:t>
            </a:fld>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smtClean="0"/>
            </a:lvl1pPr>
          </a:lstStyle>
          <a:p>
            <a:pPr>
              <a:defRPr/>
            </a:pPr>
            <a:fld id="{E3434833-CDB0-4EE8-9C2F-247BC23FF748}" type="slidenum">
              <a:rPr lang="ja-JP" altLang="en-GB"/>
              <a:pPr>
                <a:defRPr/>
              </a:pPr>
              <a:t>‹#›</a:t>
            </a:fld>
            <a:endParaRPr lang="en-GB" altLang="ja-JP"/>
          </a:p>
        </p:txBody>
      </p:sp>
    </p:spTree>
    <p:extLst>
      <p:ext uri="{BB962C8B-B14F-4D97-AF65-F5344CB8AC3E}">
        <p14:creationId xmlns:p14="http://schemas.microsoft.com/office/powerpoint/2010/main" val="3945558443"/>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ー 3"/>
          <p:cNvSpPr>
            <a:spLocks noGrp="1"/>
          </p:cNvSpPr>
          <p:nvPr>
            <p:ph type="dt" sz="half" idx="10"/>
          </p:nvPr>
        </p:nvSpPr>
        <p:spPr/>
        <p:txBody>
          <a:bodyPr/>
          <a:lstStyle>
            <a:lvl1pPr>
              <a:defRPr/>
            </a:lvl1pPr>
          </a:lstStyle>
          <a:p>
            <a:pPr>
              <a:defRPr/>
            </a:pPr>
            <a:fld id="{F6293E5D-3B74-490B-9E85-8D7E1995935C}" type="datetimeFigureOut">
              <a:rPr lang="ja-JP" altLang="en-US"/>
              <a:pPr>
                <a:defRPr/>
              </a:pPr>
              <a:t>2026/5/19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8805863" y="6356350"/>
            <a:ext cx="604837" cy="365125"/>
          </a:xfrm>
        </p:spPr>
        <p:txBody>
          <a:bodyPr/>
          <a:lstStyle>
            <a:lvl1pPr>
              <a:defRPr smtClean="0"/>
            </a:lvl1pPr>
          </a:lstStyle>
          <a:p>
            <a:pPr>
              <a:defRPr/>
            </a:pPr>
            <a:fld id="{FB307880-F310-42DC-B9A0-6A65CABE0C5A}" type="slidenum">
              <a:rPr lang="ja-JP" altLang="en-GB"/>
              <a:pPr>
                <a:defRPr/>
              </a:pPr>
              <a:t>‹#›</a:t>
            </a:fld>
            <a:endParaRPr lang="en-GB" altLang="ja-JP"/>
          </a:p>
        </p:txBody>
      </p:sp>
    </p:spTree>
    <p:extLst>
      <p:ext uri="{BB962C8B-B14F-4D97-AF65-F5344CB8AC3E}">
        <p14:creationId xmlns:p14="http://schemas.microsoft.com/office/powerpoint/2010/main" val="98903492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 name="二等辺三角形 4"/>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6" name="直線コネクタ 15"/>
          <p:cNvSpPr>
            <a:spLocks noChangeShapeType="1"/>
          </p:cNvSpPr>
          <p:nvPr/>
        </p:nvSpPr>
        <p:spPr bwMode="auto">
          <a:xfrm rot="5400000">
            <a:off x="4176712" y="3201988"/>
            <a:ext cx="585152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fld id="{4095E824-26A6-45AB-A80E-66B470982F51}" type="datetimeFigureOut">
              <a:rPr lang="ja-JP" altLang="en-US"/>
              <a:pPr>
                <a:defRPr/>
              </a:pPr>
              <a:t>2026/5/19</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smtClean="0"/>
            </a:lvl1pPr>
          </a:lstStyle>
          <a:p>
            <a:pPr>
              <a:defRPr/>
            </a:pPr>
            <a:fld id="{6F2F2C43-7B98-4A67-A3DD-32CE13F6BBF2}" type="slidenum">
              <a:rPr lang="ja-JP" altLang="en-GB"/>
              <a:pPr>
                <a:defRPr/>
              </a:pPr>
              <a:t>‹#›</a:t>
            </a:fld>
            <a:endParaRPr lang="en-GB" altLang="ja-JP"/>
          </a:p>
        </p:txBody>
      </p:sp>
    </p:spTree>
    <p:extLst>
      <p:ext uri="{BB962C8B-B14F-4D97-AF65-F5344CB8AC3E}">
        <p14:creationId xmlns:p14="http://schemas.microsoft.com/office/powerpoint/2010/main" val="385415144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13"/>
          <p:cNvSpPr>
            <a:spLocks noGrp="1"/>
          </p:cNvSpPr>
          <p:nvPr>
            <p:ph type="dt" sz="half" idx="10"/>
          </p:nvPr>
        </p:nvSpPr>
        <p:spPr/>
        <p:txBody>
          <a:bodyPr/>
          <a:lstStyle>
            <a:lvl1pPr>
              <a:defRPr/>
            </a:lvl1pPr>
          </a:lstStyle>
          <a:p>
            <a:pPr>
              <a:defRPr/>
            </a:pPr>
            <a:endParaRPr lang="ja-JP" altLang="en-US"/>
          </a:p>
        </p:txBody>
      </p:sp>
      <p:sp>
        <p:nvSpPr>
          <p:cNvPr id="4"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22"/>
          <p:cNvSpPr>
            <a:spLocks noGrp="1"/>
          </p:cNvSpPr>
          <p:nvPr>
            <p:ph type="sldNum" sz="quarter" idx="12"/>
          </p:nvPr>
        </p:nvSpPr>
        <p:spPr/>
        <p:txBody>
          <a:bodyPr/>
          <a:lstStyle>
            <a:lvl1pPr>
              <a:defRPr/>
            </a:lvl1pPr>
          </a:lstStyle>
          <a:p>
            <a:pPr>
              <a:defRPr/>
            </a:pPr>
            <a:fld id="{9F00DC0B-5561-4B3A-B2F0-8B34CECE2772}" type="slidenum">
              <a:rPr lang="ja-JP" altLang="en-GB"/>
              <a:pPr>
                <a:defRPr/>
              </a:pPr>
              <a:t>‹#›</a:t>
            </a:fld>
            <a:endParaRPr lang="en-GB" altLang="ja-JP"/>
          </a:p>
        </p:txBody>
      </p:sp>
    </p:spTree>
    <p:extLst>
      <p:ext uri="{BB962C8B-B14F-4D97-AF65-F5344CB8AC3E}">
        <p14:creationId xmlns:p14="http://schemas.microsoft.com/office/powerpoint/2010/main" val="433512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F6E7332-D83B-4DD0-A358-F2637951BE6B}" type="datetimeFigureOut">
              <a:rPr lang="ja-JP" altLang="en-US"/>
              <a:pPr>
                <a:defRPr/>
              </a:pPr>
              <a:t>2026/5/19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smtClean="0"/>
            </a:lvl1pPr>
          </a:lstStyle>
          <a:p>
            <a:pPr>
              <a:defRPr/>
            </a:pPr>
            <a:fld id="{B2EE4F8D-8B9B-49DA-8782-1060875E1C43}" type="slidenum">
              <a:rPr lang="ja-JP" altLang="en-US"/>
              <a:pPr>
                <a:defRPr/>
              </a:pPr>
              <a:t>‹#›</a:t>
            </a:fld>
            <a:endParaRPr lang="ja-JP" altLang="en-US"/>
          </a:p>
        </p:txBody>
      </p:sp>
    </p:spTree>
    <p:extLst>
      <p:ext uri="{BB962C8B-B14F-4D97-AF65-F5344CB8AC3E}">
        <p14:creationId xmlns:p14="http://schemas.microsoft.com/office/powerpoint/2010/main" val="2661438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3256042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pPr>
              <a:defRPr/>
            </a:pPr>
            <a:fld id="{FC8CB39E-54DB-4DBC-AA4C-020AEAD50DC3}" type="datetimeFigureOut">
              <a:rPr lang="ja-JP" altLang="en-US"/>
              <a:pPr>
                <a:defRPr/>
              </a:pPr>
              <a:t>2026/5/19</a:t>
            </a:fld>
            <a:endParaRPr lang="ja-JP" altLang="en-US"/>
          </a:p>
        </p:txBody>
      </p:sp>
      <p:sp>
        <p:nvSpPr>
          <p:cNvPr id="4"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a:defRPr smtClean="0"/>
            </a:lvl1pPr>
          </a:lstStyle>
          <a:p>
            <a:pPr>
              <a:defRPr/>
            </a:pPr>
            <a:fld id="{D93E988F-2BAC-4883-B1E9-E3459B3C74FF}" type="slidenum">
              <a:rPr lang="ja-JP" altLang="en-GB"/>
              <a:pPr>
                <a:defRPr/>
              </a:pPr>
              <a:t>‹#›</a:t>
            </a:fld>
            <a:endParaRPr lang="en-GB" altLang="ja-JP"/>
          </a:p>
        </p:txBody>
      </p:sp>
    </p:spTree>
    <p:extLst>
      <p:ext uri="{BB962C8B-B14F-4D97-AF65-F5344CB8AC3E}">
        <p14:creationId xmlns:p14="http://schemas.microsoft.com/office/powerpoint/2010/main" val="419496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2"/>
        </a:solidFill>
        <a:effectLst/>
      </p:bgPr>
    </p:bg>
    <p:spTree>
      <p:nvGrpSpPr>
        <p:cNvPr id="1" name=""/>
        <p:cNvGrpSpPr/>
        <p:nvPr/>
      </p:nvGrpSpPr>
      <p:grpSpPr>
        <a:xfrm>
          <a:off x="0" y="0"/>
          <a:ext cx="0" cy="0"/>
          <a:chOff x="0" y="0"/>
          <a:chExt cx="0" cy="0"/>
        </a:xfrm>
      </p:grpSpPr>
      <p:sp>
        <p:nvSpPr>
          <p:cNvPr id="4" name="正方形/長方形 3"/>
          <p:cNvSpPr/>
          <p:nvPr/>
        </p:nvSpPr>
        <p:spPr>
          <a:xfrm>
            <a:off x="990600" y="2819400"/>
            <a:ext cx="79248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5" name="正方形/長方形 4"/>
          <p:cNvSpPr/>
          <p:nvPr/>
        </p:nvSpPr>
        <p:spPr>
          <a:xfrm>
            <a:off x="990600" y="2819400"/>
            <a:ext cx="24765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1320800" y="2971800"/>
            <a:ext cx="7429500" cy="1066800"/>
          </a:xfrm>
        </p:spPr>
        <p:txBody>
          <a:bodyPr anchor="t"/>
          <a:lstStyle>
            <a:lvl1pPr algn="r">
              <a:buNone/>
              <a:defRPr sz="3200" b="0" cap="none" baseline="0"/>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1403350" y="4267200"/>
            <a:ext cx="734695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マスター テキストの書式設定</a:t>
            </a:r>
          </a:p>
        </p:txBody>
      </p:sp>
      <p:sp>
        <p:nvSpPr>
          <p:cNvPr id="6" name="日付プレースホルダー 3"/>
          <p:cNvSpPr>
            <a:spLocks noGrp="1"/>
          </p:cNvSpPr>
          <p:nvPr>
            <p:ph type="dt" sz="half" idx="10"/>
          </p:nvPr>
        </p:nvSpPr>
        <p:spPr>
          <a:xfrm>
            <a:off x="6934200" y="6354763"/>
            <a:ext cx="2476500" cy="366712"/>
          </a:xfrm>
        </p:spPr>
        <p:txBody>
          <a:bodyPr/>
          <a:lstStyle>
            <a:lvl1pPr>
              <a:defRPr/>
            </a:lvl1pPr>
          </a:lstStyle>
          <a:p>
            <a:pPr>
              <a:defRPr/>
            </a:pPr>
            <a:fld id="{472A7564-3B31-42E9-8793-08ECC2271FF5}" type="datetimeFigureOut">
              <a:rPr lang="ja-JP" altLang="en-US"/>
              <a:pPr>
                <a:defRPr/>
              </a:pPr>
              <a:t>2026/5/19</a:t>
            </a:fld>
            <a:endParaRPr lang="ja-JP" altLang="en-US"/>
          </a:p>
        </p:txBody>
      </p:sp>
      <p:sp>
        <p:nvSpPr>
          <p:cNvPr id="7" name="フッター プレースホルダー 4"/>
          <p:cNvSpPr>
            <a:spLocks noGrp="1"/>
          </p:cNvSpPr>
          <p:nvPr>
            <p:ph type="ftr" sz="quarter" idx="11"/>
          </p:nvPr>
        </p:nvSpPr>
        <p:spPr>
          <a:xfrm>
            <a:off x="3140075" y="6354763"/>
            <a:ext cx="3763963"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158875" y="6354763"/>
            <a:ext cx="1647825" cy="366712"/>
          </a:xfrm>
        </p:spPr>
        <p:txBody>
          <a:bodyPr/>
          <a:lstStyle>
            <a:lvl1pPr>
              <a:defRPr smtClean="0"/>
            </a:lvl1pPr>
          </a:lstStyle>
          <a:p>
            <a:pPr>
              <a:defRPr/>
            </a:pPr>
            <a:fld id="{503093C3-4D72-447B-B82B-5A0C47985BE4}" type="slidenum">
              <a:rPr lang="ja-JP" altLang="en-GB"/>
              <a:pPr>
                <a:defRPr/>
              </a:pPr>
              <a:t>‹#›</a:t>
            </a:fld>
            <a:endParaRPr lang="en-GB" altLang="ja-JP"/>
          </a:p>
        </p:txBody>
      </p:sp>
    </p:spTree>
    <p:extLst>
      <p:ext uri="{BB962C8B-B14F-4D97-AF65-F5344CB8AC3E}">
        <p14:creationId xmlns:p14="http://schemas.microsoft.com/office/powerpoint/2010/main" val="240365765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28600"/>
            <a:ext cx="8915400" cy="914400"/>
          </a:xfrm>
        </p:spPr>
        <p:txBody>
          <a:bodyPr/>
          <a:lstStyle/>
          <a:p>
            <a:r>
              <a:rPr lang="ja-JP" altLang="en-US"/>
              <a:t>マスター タイトルの書式設定</a:t>
            </a:r>
            <a:endParaRPr lang="en-US"/>
          </a:p>
        </p:txBody>
      </p:sp>
      <p:sp>
        <p:nvSpPr>
          <p:cNvPr id="9" name="コンテンツ プレースホルダー 8"/>
          <p:cNvSpPr>
            <a:spLocks noGrp="1"/>
          </p:cNvSpPr>
          <p:nvPr>
            <p:ph sz="quarter" idx="1"/>
          </p:nvPr>
        </p:nvSpPr>
        <p:spPr>
          <a:xfrm>
            <a:off x="495300" y="1219200"/>
            <a:ext cx="4378452" cy="4937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コンテンツ プレースホルダー 10"/>
          <p:cNvSpPr>
            <a:spLocks noGrp="1"/>
          </p:cNvSpPr>
          <p:nvPr>
            <p:ph sz="quarter" idx="2"/>
          </p:nvPr>
        </p:nvSpPr>
        <p:spPr>
          <a:xfrm>
            <a:off x="5018215" y="1216152"/>
            <a:ext cx="4378452" cy="4937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ー 4"/>
          <p:cNvSpPr>
            <a:spLocks noGrp="1"/>
          </p:cNvSpPr>
          <p:nvPr>
            <p:ph type="dt" sz="half" idx="10"/>
          </p:nvPr>
        </p:nvSpPr>
        <p:spPr/>
        <p:txBody>
          <a:bodyPr/>
          <a:lstStyle>
            <a:lvl1pPr>
              <a:defRPr/>
            </a:lvl1pPr>
          </a:lstStyle>
          <a:p>
            <a:pPr>
              <a:defRPr/>
            </a:pPr>
            <a:fld id="{A38CB2BA-7A6A-4C3D-AE7F-D4FA30F5BC28}" type="datetimeFigureOut">
              <a:rPr lang="ja-JP" altLang="en-US"/>
              <a:pPr>
                <a:defRPr/>
              </a:pPr>
              <a:t>2026/5/19</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smtClean="0"/>
            </a:lvl1pPr>
          </a:lstStyle>
          <a:p>
            <a:pPr>
              <a:defRPr/>
            </a:pPr>
            <a:fld id="{0FF1F3DD-2AE8-4AE1-B635-9FA5269621E1}" type="slidenum">
              <a:rPr lang="ja-JP" altLang="en-GB"/>
              <a:pPr>
                <a:defRPr/>
              </a:pPr>
              <a:t>‹#›</a:t>
            </a:fld>
            <a:endParaRPr lang="en-GB" altLang="ja-JP"/>
          </a:p>
        </p:txBody>
      </p:sp>
    </p:spTree>
    <p:extLst>
      <p:ext uri="{BB962C8B-B14F-4D97-AF65-F5344CB8AC3E}">
        <p14:creationId xmlns:p14="http://schemas.microsoft.com/office/powerpoint/2010/main" val="4009133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28600"/>
            <a:ext cx="8915400" cy="914400"/>
          </a:xfrm>
        </p:spPr>
        <p:txBody>
          <a:bodyPr anchor="ct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285875"/>
            <a:ext cx="4376870"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a:t>マスター テキストの書式設定</a:t>
            </a:r>
          </a:p>
        </p:txBody>
      </p:sp>
      <p:sp>
        <p:nvSpPr>
          <p:cNvPr id="4" name="テキスト プレースホルダー 3"/>
          <p:cNvSpPr>
            <a:spLocks noGrp="1"/>
          </p:cNvSpPr>
          <p:nvPr>
            <p:ph type="body" sz="half" idx="3"/>
          </p:nvPr>
        </p:nvSpPr>
        <p:spPr>
          <a:xfrm>
            <a:off x="5035550" y="1295400"/>
            <a:ext cx="4378590"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a:t>マスター テキストの書式設定</a:t>
            </a:r>
          </a:p>
        </p:txBody>
      </p:sp>
      <p:sp>
        <p:nvSpPr>
          <p:cNvPr id="11" name="コンテンツ プレースホルダー 10"/>
          <p:cNvSpPr>
            <a:spLocks noGrp="1"/>
          </p:cNvSpPr>
          <p:nvPr>
            <p:ph sz="quarter" idx="2"/>
          </p:nvPr>
        </p:nvSpPr>
        <p:spPr>
          <a:xfrm>
            <a:off x="495300" y="2133600"/>
            <a:ext cx="4375150" cy="40386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3" name="コンテンツ プレースホルダー 12"/>
          <p:cNvSpPr>
            <a:spLocks noGrp="1"/>
          </p:cNvSpPr>
          <p:nvPr>
            <p:ph sz="quarter" idx="4"/>
          </p:nvPr>
        </p:nvSpPr>
        <p:spPr>
          <a:xfrm>
            <a:off x="5035550" y="2133600"/>
            <a:ext cx="4375150" cy="40386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ー 6"/>
          <p:cNvSpPr>
            <a:spLocks noGrp="1"/>
          </p:cNvSpPr>
          <p:nvPr>
            <p:ph type="dt" sz="half" idx="10"/>
          </p:nvPr>
        </p:nvSpPr>
        <p:spPr/>
        <p:txBody>
          <a:bodyPr/>
          <a:lstStyle>
            <a:lvl1pPr>
              <a:defRPr/>
            </a:lvl1pPr>
          </a:lstStyle>
          <a:p>
            <a:pPr>
              <a:defRPr/>
            </a:pPr>
            <a:fld id="{03B598F8-6850-4F43-8B43-C9667134E060}" type="datetimeFigureOut">
              <a:rPr lang="ja-JP" altLang="en-US"/>
              <a:pPr>
                <a:defRPr/>
              </a:pPr>
              <a:t>2026/5/19</a:t>
            </a:fld>
            <a:endParaRPr lang="ja-JP" altLang="en-US"/>
          </a:p>
        </p:txBody>
      </p:sp>
      <p:sp>
        <p:nvSpPr>
          <p:cNvPr id="8" name="フッター プレースホルダー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a:defRPr smtClean="0"/>
            </a:lvl1pPr>
          </a:lstStyle>
          <a:p>
            <a:pPr>
              <a:defRPr/>
            </a:pPr>
            <a:fld id="{CC8E7195-6F10-499C-A5DF-F37EAEC91EBB}" type="slidenum">
              <a:rPr lang="ja-JP" altLang="en-GB"/>
              <a:pPr>
                <a:defRPr/>
              </a:pPr>
              <a:t>‹#›</a:t>
            </a:fld>
            <a:endParaRPr lang="en-GB" altLang="ja-JP"/>
          </a:p>
        </p:txBody>
      </p:sp>
    </p:spTree>
    <p:extLst>
      <p:ext uri="{BB962C8B-B14F-4D97-AF65-F5344CB8AC3E}">
        <p14:creationId xmlns:p14="http://schemas.microsoft.com/office/powerpoint/2010/main" val="2968102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二等辺三角形 2"/>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495300" y="228600"/>
            <a:ext cx="8915400" cy="914400"/>
          </a:xfrm>
        </p:spPr>
        <p:txBody>
          <a:bodyPr/>
          <a:lstStyle/>
          <a:p>
            <a:r>
              <a:rPr lang="ja-JP" altLang="en-US"/>
              <a:t>マスター タイトルの書式設定</a:t>
            </a:r>
            <a:endParaRPr lang="en-US"/>
          </a:p>
        </p:txBody>
      </p:sp>
      <p:sp>
        <p:nvSpPr>
          <p:cNvPr id="4" name="日付プレースホルダー 2"/>
          <p:cNvSpPr>
            <a:spLocks noGrp="1"/>
          </p:cNvSpPr>
          <p:nvPr>
            <p:ph type="dt" sz="half" idx="10"/>
          </p:nvPr>
        </p:nvSpPr>
        <p:spPr/>
        <p:txBody>
          <a:bodyPr/>
          <a:lstStyle>
            <a:lvl1pPr>
              <a:defRPr/>
            </a:lvl1pPr>
          </a:lstStyle>
          <a:p>
            <a:pPr>
              <a:defRPr/>
            </a:pPr>
            <a:fld id="{CE03E588-E939-4850-ADEF-351C2A63DECA}" type="datetimeFigureOut">
              <a:rPr lang="ja-JP" altLang="en-US"/>
              <a:pPr>
                <a:defRPr/>
              </a:pPr>
              <a:t>2026/5/19</a:t>
            </a:fld>
            <a:endParaRPr lang="ja-JP" altLang="en-US"/>
          </a:p>
        </p:txBody>
      </p:sp>
      <p:sp>
        <p:nvSpPr>
          <p:cNvPr id="5"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4"/>
          <p:cNvSpPr>
            <a:spLocks noGrp="1"/>
          </p:cNvSpPr>
          <p:nvPr>
            <p:ph type="sldNum" sz="quarter" idx="12"/>
          </p:nvPr>
        </p:nvSpPr>
        <p:spPr/>
        <p:txBody>
          <a:bodyPr/>
          <a:lstStyle>
            <a:lvl1pPr>
              <a:defRPr smtClean="0"/>
            </a:lvl1pPr>
          </a:lstStyle>
          <a:p>
            <a:pPr>
              <a:defRPr/>
            </a:pPr>
            <a:fld id="{10BCEC8D-8866-4840-B61F-CD201A194BFE}" type="slidenum">
              <a:rPr lang="ja-JP" altLang="en-GB"/>
              <a:pPr>
                <a:defRPr/>
              </a:pPr>
              <a:t>‹#›</a:t>
            </a:fld>
            <a:endParaRPr lang="en-GB" altLang="ja-JP"/>
          </a:p>
        </p:txBody>
      </p:sp>
    </p:spTree>
    <p:extLst>
      <p:ext uri="{BB962C8B-B14F-4D97-AF65-F5344CB8AC3E}">
        <p14:creationId xmlns:p14="http://schemas.microsoft.com/office/powerpoint/2010/main" val="273645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 name="二等辺三角形 2"/>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4" name="日付プレースホルダー 1"/>
          <p:cNvSpPr>
            <a:spLocks noGrp="1"/>
          </p:cNvSpPr>
          <p:nvPr>
            <p:ph type="dt" sz="half" idx="10"/>
          </p:nvPr>
        </p:nvSpPr>
        <p:spPr/>
        <p:txBody>
          <a:bodyPr/>
          <a:lstStyle>
            <a:lvl1pPr>
              <a:defRPr/>
            </a:lvl1pPr>
          </a:lstStyle>
          <a:p>
            <a:pPr>
              <a:defRPr/>
            </a:pPr>
            <a:fld id="{6BFE9BCC-C299-4445-AD1E-CDF8F0C28C11}" type="datetimeFigureOut">
              <a:rPr lang="ja-JP" altLang="en-US"/>
              <a:pPr>
                <a:defRPr/>
              </a:pPr>
              <a:t>2026/5/19</a:t>
            </a:fld>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smtClean="0"/>
            </a:lvl1pPr>
          </a:lstStyle>
          <a:p>
            <a:pPr>
              <a:defRPr/>
            </a:pPr>
            <a:fld id="{6CAE3074-BE7D-496D-A522-C50F0240F903}" type="slidenum">
              <a:rPr lang="ja-JP" altLang="en-GB"/>
              <a:pPr>
                <a:defRPr/>
              </a:pPr>
              <a:t>‹#›</a:t>
            </a:fld>
            <a:endParaRPr lang="en-GB" altLang="ja-JP"/>
          </a:p>
        </p:txBody>
      </p:sp>
    </p:spTree>
    <p:extLst>
      <p:ext uri="{BB962C8B-B14F-4D97-AF65-F5344CB8AC3E}">
        <p14:creationId xmlns:p14="http://schemas.microsoft.com/office/powerpoint/2010/main" val="3200133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 name="直線コネクタ 14"/>
          <p:cNvSpPr>
            <a:spLocks noChangeShapeType="1"/>
          </p:cNvSpPr>
          <p:nvPr/>
        </p:nvSpPr>
        <p:spPr bwMode="auto">
          <a:xfrm rot="5400000">
            <a:off x="3675062" y="3324226"/>
            <a:ext cx="603567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7" name="二等辺三角形 6"/>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6851650" y="304800"/>
            <a:ext cx="2724150" cy="838200"/>
          </a:xfrm>
        </p:spPr>
        <p:txBody>
          <a:bodyPr>
            <a:noAutofit/>
          </a:bodyPr>
          <a:lstStyle>
            <a:lvl1pPr algn="l">
              <a:buNone/>
              <a:defRPr sz="2000" b="1">
                <a:solidFill>
                  <a:schemeClr val="tx2"/>
                </a:solidFill>
                <a:latin typeface="+mn-lt"/>
                <a:ea typeface="+mn-ea"/>
                <a:cs typeface="+mn-cs"/>
              </a:defRPr>
            </a:lvl1pPr>
          </a:lstStyle>
          <a:p>
            <a:r>
              <a:rPr lang="ja-JP" altLang="en-US"/>
              <a:t>マスター タイトルの書式設定</a:t>
            </a:r>
            <a:endParaRPr lang="en-US"/>
          </a:p>
        </p:txBody>
      </p:sp>
      <p:sp>
        <p:nvSpPr>
          <p:cNvPr id="3" name="テキスト プレースホルダー 2"/>
          <p:cNvSpPr>
            <a:spLocks noGrp="1"/>
          </p:cNvSpPr>
          <p:nvPr>
            <p:ph type="body" idx="2"/>
          </p:nvPr>
        </p:nvSpPr>
        <p:spPr>
          <a:xfrm>
            <a:off x="6851650" y="1219201"/>
            <a:ext cx="272415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a:t>マスター テキストの書式設定</a:t>
            </a:r>
          </a:p>
        </p:txBody>
      </p:sp>
      <p:sp>
        <p:nvSpPr>
          <p:cNvPr id="12" name="コンテンツ プレースホルダー 11"/>
          <p:cNvSpPr>
            <a:spLocks noGrp="1"/>
          </p:cNvSpPr>
          <p:nvPr>
            <p:ph sz="quarter" idx="1"/>
          </p:nvPr>
        </p:nvSpPr>
        <p:spPr>
          <a:xfrm>
            <a:off x="330200" y="304800"/>
            <a:ext cx="6191250" cy="5715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fld id="{723F63DC-0A1A-40EC-B5D7-239A1A726676}" type="datetimeFigureOut">
              <a:rPr lang="ja-JP" altLang="en-US"/>
              <a:pPr>
                <a:defRPr/>
              </a:pPr>
              <a:t>2026/5/19</a:t>
            </a:fld>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smtClean="0"/>
            </a:lvl1pPr>
          </a:lstStyle>
          <a:p>
            <a:pPr>
              <a:defRPr/>
            </a:pPr>
            <a:fld id="{57F36CF6-3716-467F-9BCD-EE548A803AD8}" type="slidenum">
              <a:rPr lang="ja-JP" altLang="en-GB"/>
              <a:pPr>
                <a:defRPr/>
              </a:pPr>
              <a:t>‹#›</a:t>
            </a:fld>
            <a:endParaRPr lang="en-GB" altLang="ja-JP"/>
          </a:p>
        </p:txBody>
      </p:sp>
    </p:spTree>
    <p:extLst>
      <p:ext uri="{BB962C8B-B14F-4D97-AF65-F5344CB8AC3E}">
        <p14:creationId xmlns:p14="http://schemas.microsoft.com/office/powerpoint/2010/main" val="68669814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95300" y="152400"/>
            <a:ext cx="8915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マスター タイトルの書式設定</a:t>
            </a:r>
          </a:p>
        </p:txBody>
      </p:sp>
      <p:sp>
        <p:nvSpPr>
          <p:cNvPr id="1027" name="テキスト プレースホルダー 12"/>
          <p:cNvSpPr>
            <a:spLocks noGrp="1"/>
          </p:cNvSpPr>
          <p:nvPr>
            <p:ph type="body" idx="1"/>
          </p:nvPr>
        </p:nvSpPr>
        <p:spPr bwMode="auto">
          <a:xfrm>
            <a:off x="495300" y="1219200"/>
            <a:ext cx="89154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4" name="日付プレースホルダー 13"/>
          <p:cNvSpPr>
            <a:spLocks noGrp="1"/>
          </p:cNvSpPr>
          <p:nvPr>
            <p:ph type="dt" sz="half" idx="2"/>
          </p:nvPr>
        </p:nvSpPr>
        <p:spPr>
          <a:xfrm>
            <a:off x="6934200" y="6356350"/>
            <a:ext cx="2479675" cy="365125"/>
          </a:xfrm>
          <a:prstGeom prst="rect">
            <a:avLst/>
          </a:prstGeom>
        </p:spPr>
        <p:txBody>
          <a:bodyPr vert="horz"/>
          <a:lstStyle>
            <a:lvl1pPr algn="l" eaLnBrk="1" latinLnBrk="0" hangingPunct="1">
              <a:spcBef>
                <a:spcPct val="50000"/>
              </a:spcBef>
              <a:buFont typeface="Wingdings" panose="05000000000000000000" pitchFamily="2" charset="2"/>
              <a:buNone/>
              <a:defRPr kumimoji="1" sz="1400">
                <a:solidFill>
                  <a:schemeClr val="tx2"/>
                </a:solidFill>
                <a:latin typeface="Arial" charset="0"/>
                <a:cs typeface="+mn-cs"/>
              </a:defRPr>
            </a:lvl1pPr>
          </a:lstStyle>
          <a:p>
            <a:pPr>
              <a:defRPr/>
            </a:pPr>
            <a:endParaRPr lang="ja-JP" altLang="en-US"/>
          </a:p>
        </p:txBody>
      </p:sp>
      <p:sp>
        <p:nvSpPr>
          <p:cNvPr id="3" name="フッター プレースホルダー 2"/>
          <p:cNvSpPr>
            <a:spLocks noGrp="1"/>
          </p:cNvSpPr>
          <p:nvPr>
            <p:ph type="ftr" sz="quarter" idx="3"/>
          </p:nvPr>
        </p:nvSpPr>
        <p:spPr>
          <a:xfrm>
            <a:off x="3140075" y="6356350"/>
            <a:ext cx="3797300" cy="365125"/>
          </a:xfrm>
          <a:prstGeom prst="rect">
            <a:avLst/>
          </a:prstGeom>
        </p:spPr>
        <p:txBody>
          <a:bodyPr vert="horz"/>
          <a:lstStyle>
            <a:lvl1pPr algn="r" eaLnBrk="1" latinLnBrk="0" hangingPunct="1">
              <a:spcBef>
                <a:spcPct val="50000"/>
              </a:spcBef>
              <a:buFont typeface="Wingdings" panose="05000000000000000000" pitchFamily="2" charset="2"/>
              <a:buNone/>
              <a:defRPr kumimoji="1" sz="1400">
                <a:solidFill>
                  <a:schemeClr val="tx2"/>
                </a:solidFill>
                <a:latin typeface="Arial" charset="0"/>
                <a:cs typeface="+mn-cs"/>
              </a:defRPr>
            </a:lvl1pPr>
          </a:lstStyle>
          <a:p>
            <a:pPr>
              <a:defRPr/>
            </a:pPr>
            <a:endParaRPr lang="ja-JP" altLang="en-US"/>
          </a:p>
        </p:txBody>
      </p:sp>
      <p:sp>
        <p:nvSpPr>
          <p:cNvPr id="23" name="スライド番号プレースホルダー 22"/>
          <p:cNvSpPr>
            <a:spLocks noGrp="1"/>
          </p:cNvSpPr>
          <p:nvPr>
            <p:ph type="sldNum" sz="quarter" idx="4"/>
          </p:nvPr>
        </p:nvSpPr>
        <p:spPr>
          <a:xfrm>
            <a:off x="663575" y="6356350"/>
            <a:ext cx="2146300" cy="365125"/>
          </a:xfrm>
          <a:prstGeom prst="rect">
            <a:avLst/>
          </a:prstGeom>
        </p:spPr>
        <p:txBody>
          <a:bodyPr vert="horz" wrap="square" lIns="91440" tIns="45720" rIns="91440" bIns="45720" numCol="1" anchor="t" anchorCtr="0" compatLnSpc="1">
            <a:prstTxWarp prst="textNoShape">
              <a:avLst/>
            </a:prstTxWarp>
          </a:bodyPr>
          <a:lstStyle>
            <a:lvl1pPr algn="l" eaLnBrk="1" hangingPunct="1">
              <a:spcBef>
                <a:spcPct val="50000"/>
              </a:spcBef>
              <a:buFont typeface="Wingdings" panose="05000000000000000000" pitchFamily="2" charset="2"/>
              <a:buNone/>
              <a:defRPr sz="1400" smtClean="0">
                <a:solidFill>
                  <a:schemeClr val="tx2"/>
                </a:solidFill>
                <a:cs typeface="Arial" panose="020B0604020202020204" pitchFamily="34" charset="0"/>
              </a:defRPr>
            </a:lvl1pPr>
          </a:lstStyle>
          <a:p>
            <a:pPr>
              <a:defRPr/>
            </a:pPr>
            <a:fld id="{FDC1BD63-ACE7-45E0-A9F3-12340ABBBE1A}" type="slidenum">
              <a:rPr lang="ja-JP" altLang="en-GB"/>
              <a:pPr>
                <a:defRPr/>
              </a:pPr>
              <a:t>‹#›</a:t>
            </a:fld>
            <a:endParaRPr lang="en-GB" altLang="ja-JP"/>
          </a:p>
        </p:txBody>
      </p:sp>
      <p:sp>
        <p:nvSpPr>
          <p:cNvPr id="1031" name="直線コネクタ 27"/>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2" name="直線コネクタ 28"/>
          <p:cNvSpPr>
            <a:spLocks noChangeShapeType="1"/>
          </p:cNvSpPr>
          <p:nvPr/>
        </p:nvSpPr>
        <p:spPr bwMode="auto">
          <a:xfrm>
            <a:off x="495300" y="1143000"/>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 name="二等辺三角形 9"/>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12" name="Text Box 9"/>
          <p:cNvSpPr txBox="1">
            <a:spLocks noChangeArrowheads="1"/>
          </p:cNvSpPr>
          <p:nvPr userDrawn="1"/>
        </p:nvSpPr>
        <p:spPr bwMode="auto">
          <a:xfrm>
            <a:off x="6948488" y="212725"/>
            <a:ext cx="2468562"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type="none" w="lg" len="lg"/>
              </a14:hiddenLine>
            </a:ext>
          </a:extLst>
        </p:spPr>
        <p:txBody>
          <a:bodyPr lIns="90000" tIns="46800" rIns="90000" bIns="46800">
            <a:spAutoFit/>
          </a:bodyPr>
          <a:lstStyle>
            <a:lvl1pPr algn="l">
              <a:spcBef>
                <a:spcPts val="600"/>
              </a:spcBef>
              <a:buClr>
                <a:schemeClr val="accent1"/>
              </a:buClr>
              <a:buSzPct val="76000"/>
              <a:buFont typeface="Wingdings 3" pitchFamily="18" charset="2"/>
              <a:buChar char=""/>
              <a:defRPr kumimoji="1" sz="2600">
                <a:solidFill>
                  <a:schemeClr val="tx1"/>
                </a:solidFill>
                <a:latin typeface="Gill Sans MT"/>
              </a:defRPr>
            </a:lvl1pPr>
            <a:lvl2pPr marL="742950" indent="-285750" algn="l">
              <a:spcBef>
                <a:spcPts val="500"/>
              </a:spcBef>
              <a:buClr>
                <a:schemeClr val="accent2"/>
              </a:buClr>
              <a:buSzPct val="76000"/>
              <a:buFont typeface="Wingdings 3" pitchFamily="18" charset="2"/>
              <a:buChar char=""/>
              <a:defRPr kumimoji="1" sz="2300">
                <a:solidFill>
                  <a:schemeClr val="tx2"/>
                </a:solidFill>
                <a:latin typeface="Gill Sans MT"/>
              </a:defRPr>
            </a:lvl2pPr>
            <a:lvl3pPr marL="1143000" indent="-228600" algn="l">
              <a:spcBef>
                <a:spcPts val="500"/>
              </a:spcBef>
              <a:buClr>
                <a:srgbClr val="BCBCBC"/>
              </a:buClr>
              <a:buSzPct val="76000"/>
              <a:buFont typeface="Wingdings 3" pitchFamily="18" charset="2"/>
              <a:buChar char=""/>
              <a:defRPr kumimoji="1" sz="2000">
                <a:solidFill>
                  <a:schemeClr val="tx1"/>
                </a:solidFill>
                <a:latin typeface="Gill Sans MT"/>
              </a:defRPr>
            </a:lvl3pPr>
            <a:lvl4pPr marL="1600200" indent="-228600" algn="l">
              <a:spcBef>
                <a:spcPts val="400"/>
              </a:spcBef>
              <a:buClr>
                <a:srgbClr val="8BA2B4"/>
              </a:buClr>
              <a:buSzPct val="70000"/>
              <a:buChar char=""/>
              <a:defRPr kumimoji="1">
                <a:solidFill>
                  <a:schemeClr val="tx1"/>
                </a:solidFill>
                <a:latin typeface="Gill Sans MT"/>
              </a:defRPr>
            </a:lvl4pPr>
            <a:lvl5pPr marL="2057400" indent="-228600" algn="l">
              <a:spcBef>
                <a:spcPts val="300"/>
              </a:spcBef>
              <a:buClr>
                <a:schemeClr val="accent2"/>
              </a:buClr>
              <a:buSzPct val="70000"/>
              <a:buChar char=""/>
              <a:defRPr kumimoji="1" sz="1600">
                <a:solidFill>
                  <a:schemeClr val="tx1"/>
                </a:solidFill>
                <a:latin typeface="Gill Sans MT"/>
              </a:defRPr>
            </a:lvl5pPr>
            <a:lvl6pPr marL="25146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6pPr>
            <a:lvl7pPr marL="29718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7pPr>
            <a:lvl8pPr marL="34290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8pPr>
            <a:lvl9pPr marL="38862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9pPr>
          </a:lstStyle>
          <a:p>
            <a:pPr algn="ctr" eaLnBrk="1" hangingPunct="1">
              <a:spcBef>
                <a:spcPct val="50000"/>
              </a:spcBef>
              <a:buClrTx/>
              <a:buSzTx/>
              <a:buFont typeface="Wingdings" pitchFamily="2" charset="2"/>
              <a:buNone/>
              <a:defRPr/>
            </a:pPr>
            <a:r>
              <a:rPr kumimoji="0" lang="ja-JP" altLang="en-US" sz="1600" b="1" dirty="0">
                <a:latin typeface="Arial" pitchFamily="34" charset="0"/>
                <a:cs typeface="Arial" panose="020B0604020202020204" pitchFamily="34" charset="0"/>
              </a:rPr>
              <a:t>（別紙</a:t>
            </a:r>
            <a:r>
              <a:rPr kumimoji="0" lang="en-US" altLang="ja-JP" sz="1600" b="1" dirty="0">
                <a:latin typeface="Arial" pitchFamily="34" charset="0"/>
                <a:cs typeface="Arial" panose="020B0604020202020204" pitchFamily="34" charset="0"/>
              </a:rPr>
              <a:t>1</a:t>
            </a:r>
            <a:r>
              <a:rPr kumimoji="0" lang="ja-JP" altLang="en-US" sz="1600" b="1" dirty="0">
                <a:latin typeface="Arial" pitchFamily="34" charset="0"/>
                <a:cs typeface="Arial" panose="020B0604020202020204" pitchFamily="34" charset="0"/>
              </a:rPr>
              <a:t>）提案書雛型</a:t>
            </a:r>
          </a:p>
        </p:txBody>
      </p:sp>
    </p:spTree>
  </p:cSld>
  <p:clrMap bg1="lt1" tx1="dk1" bg2="lt2" tx2="dk2" accent1="accent1" accent2="accent2" accent3="accent3" accent4="accent4" accent5="accent5" accent6="accent6" hlink="hlink" folHlink="folHlink"/>
  <p:sldLayoutIdLst>
    <p:sldLayoutId id="2147484031" r:id="rId1"/>
    <p:sldLayoutId id="2147484032"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 id="2147484042" r:id="rId12"/>
    <p:sldLayoutId id="2147484030" r:id="rId13"/>
    <p:sldLayoutId id="2147484043" r:id="rId14"/>
  </p:sldLayoutIdLst>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defRPr>
      </a:lvl2pPr>
      <a:lvl3pPr algn="l" rtl="0" eaLnBrk="0" fontAlgn="base" hangingPunct="0">
        <a:spcBef>
          <a:spcPct val="0"/>
        </a:spcBef>
        <a:spcAft>
          <a:spcPct val="0"/>
        </a:spcAft>
        <a:defRPr kumimoji="1" sz="3200">
          <a:solidFill>
            <a:schemeClr val="tx2"/>
          </a:solidFill>
          <a:latin typeface="Bookman Old Style" pitchFamily="18" charset="0"/>
        </a:defRPr>
      </a:lvl3pPr>
      <a:lvl4pPr algn="l" rtl="0" eaLnBrk="0" fontAlgn="base" hangingPunct="0">
        <a:spcBef>
          <a:spcPct val="0"/>
        </a:spcBef>
        <a:spcAft>
          <a:spcPct val="0"/>
        </a:spcAft>
        <a:defRPr kumimoji="1" sz="3200">
          <a:solidFill>
            <a:schemeClr val="tx2"/>
          </a:solidFill>
          <a:latin typeface="Bookman Old Style" pitchFamily="18" charset="0"/>
        </a:defRPr>
      </a:lvl4pPr>
      <a:lvl5pPr algn="l" rtl="0" eaLnBrk="0" fontAlgn="base" hangingPunct="0">
        <a:spcBef>
          <a:spcPct val="0"/>
        </a:spcBef>
        <a:spcAft>
          <a:spcPct val="0"/>
        </a:spcAft>
        <a:defRPr kumimoji="1" sz="3200">
          <a:solidFill>
            <a:schemeClr val="tx2"/>
          </a:solidFill>
          <a:latin typeface="Bookman Old Style" pitchFamily="18" charset="0"/>
        </a:defRPr>
      </a:lvl5pPr>
      <a:lvl6pPr marL="457200" algn="l" rtl="0" fontAlgn="base">
        <a:spcBef>
          <a:spcPct val="0"/>
        </a:spcBef>
        <a:spcAft>
          <a:spcPct val="0"/>
        </a:spcAft>
        <a:defRPr kumimoji="1" sz="3200">
          <a:solidFill>
            <a:schemeClr val="tx2"/>
          </a:solidFill>
          <a:latin typeface="Bookman Old Style" pitchFamily="18" charset="0"/>
        </a:defRPr>
      </a:lvl6pPr>
      <a:lvl7pPr marL="914400" algn="l" rtl="0" fontAlgn="base">
        <a:spcBef>
          <a:spcPct val="0"/>
        </a:spcBef>
        <a:spcAft>
          <a:spcPct val="0"/>
        </a:spcAft>
        <a:defRPr kumimoji="1" sz="3200">
          <a:solidFill>
            <a:schemeClr val="tx2"/>
          </a:solidFill>
          <a:latin typeface="Bookman Old Style" pitchFamily="18" charset="0"/>
        </a:defRPr>
      </a:lvl7pPr>
      <a:lvl8pPr marL="1371600" algn="l" rtl="0" fontAlgn="base">
        <a:spcBef>
          <a:spcPct val="0"/>
        </a:spcBef>
        <a:spcAft>
          <a:spcPct val="0"/>
        </a:spcAft>
        <a:defRPr kumimoji="1" sz="3200">
          <a:solidFill>
            <a:schemeClr val="tx2"/>
          </a:solidFill>
          <a:latin typeface="Bookman Old Style" pitchFamily="18" charset="0"/>
        </a:defRPr>
      </a:lvl8pPr>
      <a:lvl9pPr marL="1828800" algn="l" rtl="0" fontAlgn="base">
        <a:spcBef>
          <a:spcPct val="0"/>
        </a:spcBef>
        <a:spcAft>
          <a:spcPct val="0"/>
        </a:spcAft>
        <a:defRPr kumimoji="1"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anose="05040102010807070707"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anose="05040102010807070707" pitchFamily="18" charset="2"/>
        <a:buChar char=""/>
        <a:defRPr kumimoji="1"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anose="05040102010807070707"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anose="05000000000000000000"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anose="05000000000000000000"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7663" y="1628801"/>
            <a:ext cx="9210675" cy="1008112"/>
          </a:xfrm>
        </p:spPr>
        <p:txBody>
          <a:bodyPr>
            <a:noAutofit/>
          </a:bodyPr>
          <a:lstStyle/>
          <a:p>
            <a:pPr algn="ctr" eaLnBrk="1" fontAlgn="auto" hangingPunct="1">
              <a:spcAft>
                <a:spcPts val="0"/>
              </a:spcAft>
              <a:defRPr/>
            </a:pPr>
            <a:r>
              <a:rPr lang="ja-JP" altLang="en-US" dirty="0">
                <a:solidFill>
                  <a:schemeClr val="tx1"/>
                </a:solidFill>
                <a:latin typeface="+mn-ea"/>
                <a:ea typeface="+mn-ea"/>
              </a:rPr>
              <a:t>令和８年度地域経済産業活性化対策調査</a:t>
            </a:r>
            <a:br>
              <a:rPr lang="en-US" altLang="ja-JP" dirty="0">
                <a:solidFill>
                  <a:schemeClr val="tx1"/>
                </a:solidFill>
                <a:latin typeface="+mn-ea"/>
                <a:ea typeface="+mn-ea"/>
              </a:rPr>
            </a:br>
            <a:r>
              <a:rPr lang="ja-JP" altLang="en-US" dirty="0">
                <a:solidFill>
                  <a:schemeClr val="tx1"/>
                </a:solidFill>
                <a:latin typeface="+mn-ea"/>
                <a:ea typeface="+mn-ea"/>
              </a:rPr>
              <a:t>（沖縄県産品輸出拡大の可能性調査）</a:t>
            </a:r>
            <a:endParaRPr lang="en-US" altLang="ja-JP" dirty="0">
              <a:solidFill>
                <a:schemeClr val="tx1"/>
              </a:solidFill>
              <a:latin typeface="+mn-ea"/>
              <a:ea typeface="+mn-ea"/>
            </a:endParaRPr>
          </a:p>
        </p:txBody>
      </p:sp>
      <p:sp>
        <p:nvSpPr>
          <p:cNvPr id="6" name="テキスト ボックス 5"/>
          <p:cNvSpPr txBox="1"/>
          <p:nvPr/>
        </p:nvSpPr>
        <p:spPr>
          <a:xfrm>
            <a:off x="3332957" y="3284984"/>
            <a:ext cx="3240087" cy="584775"/>
          </a:xfrm>
          <a:prstGeom prst="rect">
            <a:avLst/>
          </a:prstGeom>
          <a:noFill/>
        </p:spPr>
        <p:txBody>
          <a:bodyPr>
            <a:spAutoFit/>
          </a:bodyPr>
          <a:lstStyle/>
          <a:p>
            <a:pPr algn="ctr" eaLnBrk="1" hangingPunct="1">
              <a:spcBef>
                <a:spcPct val="50000"/>
              </a:spcBef>
              <a:buFont typeface="Wingdings" panose="05000000000000000000" pitchFamily="2" charset="2"/>
              <a:buNone/>
              <a:defRPr/>
            </a:pPr>
            <a:r>
              <a:rPr kumimoji="1" lang="en-US" altLang="ja-JP" sz="3200" dirty="0">
                <a:latin typeface="+mn-ea"/>
                <a:ea typeface="+mn-ea"/>
              </a:rPr>
              <a:t>― </a:t>
            </a:r>
            <a:r>
              <a:rPr kumimoji="1" lang="ja-JP" altLang="en-US" sz="3200" dirty="0">
                <a:latin typeface="+mn-ea"/>
                <a:ea typeface="+mn-ea"/>
              </a:rPr>
              <a:t>提案書</a:t>
            </a:r>
            <a:r>
              <a:rPr kumimoji="1" lang="en-US" altLang="ja-JP" sz="3200" dirty="0">
                <a:latin typeface="+mn-ea"/>
                <a:ea typeface="+mn-ea"/>
              </a:rPr>
              <a:t>―</a:t>
            </a:r>
            <a:endParaRPr kumimoji="1" lang="ja-JP" altLang="en-US" sz="3200" dirty="0">
              <a:latin typeface="+mn-ea"/>
              <a:ea typeface="+mn-ea"/>
            </a:endParaRPr>
          </a:p>
        </p:txBody>
      </p:sp>
      <p:sp>
        <p:nvSpPr>
          <p:cNvPr id="7" name="正方形/長方形 6"/>
          <p:cNvSpPr/>
          <p:nvPr/>
        </p:nvSpPr>
        <p:spPr>
          <a:xfrm>
            <a:off x="508000" y="4868863"/>
            <a:ext cx="3152775" cy="1348061"/>
          </a:xfrm>
          <a:prstGeom prst="rect">
            <a:avLst/>
          </a:prstGeom>
        </p:spPr>
        <p:txBody>
          <a:bodyPr>
            <a:spAutoFit/>
          </a:bodyPr>
          <a:lstStyle/>
          <a:p>
            <a:pPr algn="just" eaLnBrk="1" hangingPunct="1">
              <a:spcBef>
                <a:spcPct val="20000"/>
              </a:spcBef>
              <a:buFont typeface="Wingdings" panose="05000000000000000000" pitchFamily="2" charset="2"/>
              <a:buNone/>
              <a:defRPr/>
            </a:pPr>
            <a:r>
              <a:rPr lang="ja-JP" altLang="en-US" sz="2400" dirty="0">
                <a:latin typeface="+mj-ea"/>
              </a:rPr>
              <a:t>（日付）</a:t>
            </a:r>
            <a:endParaRPr lang="en-US" altLang="ja-JP" sz="2400" dirty="0">
              <a:latin typeface="+mj-ea"/>
            </a:endParaRPr>
          </a:p>
          <a:p>
            <a:pPr algn="just" eaLnBrk="1" hangingPunct="1">
              <a:spcBef>
                <a:spcPct val="20000"/>
              </a:spcBef>
              <a:buFont typeface="Wingdings" panose="05000000000000000000" pitchFamily="2" charset="2"/>
              <a:buNone/>
              <a:defRPr/>
            </a:pPr>
            <a:r>
              <a:rPr lang="ja-JP" altLang="en-US" sz="2400" dirty="0">
                <a:latin typeface="+mj-ea"/>
              </a:rPr>
              <a:t>（企業名）</a:t>
            </a:r>
            <a:endParaRPr lang="en-US" altLang="ja-JP" sz="2400" dirty="0">
              <a:latin typeface="+mj-ea"/>
            </a:endParaRPr>
          </a:p>
          <a:p>
            <a:pPr algn="just" eaLnBrk="1" hangingPunct="1">
              <a:spcBef>
                <a:spcPct val="20000"/>
              </a:spcBef>
              <a:buFont typeface="Wingdings" panose="05000000000000000000" pitchFamily="2" charset="2"/>
              <a:buNone/>
              <a:defRPr/>
            </a:pPr>
            <a:r>
              <a:rPr lang="ja-JP" altLang="en-US" sz="2400" dirty="0">
                <a:latin typeface="+mj-ea"/>
              </a:rPr>
              <a:t>（連絡先等）</a:t>
            </a:r>
            <a:endParaRPr lang="ja-JP" altLang="en-US" dirty="0">
              <a:latin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８</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入札者の事業年度において、対前年度比で「給与等受給者一人当たりの平均受給額」を増加させる旨を従業員に表明している場合に記述する。賃上げ実績の確認に当たっては、当該事業者により表明された内容を踏まえて、事業年度等終了後に作成される「法人事業概況説明書」等の提出をもって行う。</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defRPr/>
            </a:pPr>
            <a:r>
              <a:rPr lang="ja-JP" altLang="en-US" b="1" dirty="0">
                <a:latin typeface="ＭＳ Ｐゴシック" panose="020B0600070205080204" pitchFamily="50" charset="-128"/>
                <a:cs typeface="+mj-cs"/>
              </a:rPr>
              <a:t>２．</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２．５　</a:t>
            </a:r>
            <a:r>
              <a:rPr lang="ja-JP" altLang="en-US" sz="1800" b="1" dirty="0">
                <a:latin typeface="ＭＳ Ｐゴシック" panose="020B0600070205080204" pitchFamily="50" charset="-128"/>
                <a:cs typeface="+mj-cs"/>
              </a:rPr>
              <a:t>賃上げの実施表明</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AutoShape 17">
            <a:extLst>
              <a:ext uri="{FF2B5EF4-FFF2-40B4-BE49-F238E27FC236}">
                <a16:creationId xmlns:a16="http://schemas.microsoft.com/office/drawing/2014/main" id="{11EF092D-A0E7-EAAC-BFF5-95FF4AE30A94}"/>
              </a:ext>
            </a:extLst>
          </p:cNvPr>
          <p:cNvSpPr>
            <a:spLocks noChangeArrowheads="1"/>
          </p:cNvSpPr>
          <p:nvPr/>
        </p:nvSpPr>
        <p:spPr bwMode="auto">
          <a:xfrm>
            <a:off x="455613" y="1992288"/>
            <a:ext cx="9321923" cy="2804442"/>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　</a:t>
            </a: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加点評価の観点</a:t>
            </a:r>
            <a:r>
              <a:rPr lang="en-US" altLang="ja-JP" sz="14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以下のどちらかを入札者が満たすこと。</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①入札者である中小企業等の事業年度において、対前年度比で「給与総額」を</a:t>
            </a:r>
            <a:r>
              <a:rPr lang="en-US" altLang="ja-JP" sz="1400" dirty="0">
                <a:latin typeface="+mn-lt"/>
                <a:ea typeface="+mn-ea"/>
                <a:cs typeface="Arial" panose="020B0604020202020204" pitchFamily="34" charset="0"/>
              </a:rPr>
              <a:t>[2.5</a:t>
            </a:r>
            <a:r>
              <a:rPr lang="ja-JP" altLang="en-US" sz="1400" dirty="0">
                <a:latin typeface="+mn-lt"/>
                <a:ea typeface="+mn-ea"/>
                <a:cs typeface="Arial" panose="020B0604020202020204" pitchFamily="34" charset="0"/>
              </a:rPr>
              <a:t>％</a:t>
            </a: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以上増加させる旨を従業員に表明していること。</a:t>
            </a:r>
          </a:p>
          <a:p>
            <a:pPr eaLnBrk="1" fontAlgn="auto" hangingPunct="1">
              <a:spcBef>
                <a:spcPct val="10000"/>
              </a:spcBef>
              <a:spcAft>
                <a:spcPts val="0"/>
              </a:spcAft>
              <a:buFont typeface="Wingdings" panose="05000000000000000000" pitchFamily="2" charset="2"/>
              <a:buNone/>
              <a:defRPr/>
            </a:pPr>
            <a:endParaRPr lang="ja-JP" altLang="en-US" sz="1400" dirty="0">
              <a:latin typeface="+mn-lt"/>
              <a:ea typeface="+mn-ea"/>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②入札者である中小企業等が、暦年において、対前年比で「給与総額」を</a:t>
            </a:r>
            <a:r>
              <a:rPr lang="en-US" altLang="ja-JP" sz="1400" dirty="0">
                <a:latin typeface="+mn-lt"/>
                <a:ea typeface="+mn-ea"/>
                <a:cs typeface="Arial" panose="020B0604020202020204" pitchFamily="34" charset="0"/>
              </a:rPr>
              <a:t>[2.5</a:t>
            </a:r>
            <a:r>
              <a:rPr lang="ja-JP" altLang="en-US" sz="1400" dirty="0">
                <a:latin typeface="+mn-lt"/>
                <a:ea typeface="+mn-ea"/>
                <a:cs typeface="Arial" panose="020B0604020202020204" pitchFamily="34" charset="0"/>
              </a:rPr>
              <a:t>％</a:t>
            </a: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以上増加させる旨を従業員に表明していること。</a:t>
            </a:r>
          </a:p>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中小企業等とは、法人税法（昭和</a:t>
            </a:r>
            <a:r>
              <a:rPr lang="en-US" altLang="ja-JP" sz="1400" dirty="0">
                <a:latin typeface="+mn-lt"/>
                <a:ea typeface="+mn-ea"/>
                <a:cs typeface="Arial" panose="020B0604020202020204" pitchFamily="34" charset="0"/>
              </a:rPr>
              <a:t>40</a:t>
            </a:r>
            <a:r>
              <a:rPr lang="ja-JP" altLang="en-US" sz="1400" dirty="0">
                <a:latin typeface="+mn-lt"/>
                <a:ea typeface="+mn-ea"/>
                <a:cs typeface="Arial" panose="020B0604020202020204" pitchFamily="34" charset="0"/>
              </a:rPr>
              <a:t>年法律第</a:t>
            </a:r>
            <a:r>
              <a:rPr lang="en-US" altLang="ja-JP" sz="1400" dirty="0">
                <a:latin typeface="+mn-lt"/>
                <a:ea typeface="+mn-ea"/>
                <a:cs typeface="Arial" panose="020B0604020202020204" pitchFamily="34" charset="0"/>
              </a:rPr>
              <a:t>34</a:t>
            </a:r>
            <a:r>
              <a:rPr lang="ja-JP" altLang="en-US" sz="1400" dirty="0">
                <a:latin typeface="+mn-lt"/>
                <a:ea typeface="+mn-ea"/>
                <a:cs typeface="Arial" panose="020B0604020202020204" pitchFamily="34" charset="0"/>
              </a:rPr>
              <a:t>号）第</a:t>
            </a:r>
            <a:r>
              <a:rPr lang="en-US" altLang="ja-JP" sz="1400" dirty="0">
                <a:latin typeface="+mn-lt"/>
                <a:ea typeface="+mn-ea"/>
                <a:cs typeface="Arial" panose="020B0604020202020204" pitchFamily="34" charset="0"/>
              </a:rPr>
              <a:t>66</a:t>
            </a:r>
            <a:r>
              <a:rPr lang="ja-JP" altLang="en-US" sz="1400" dirty="0">
                <a:latin typeface="+mn-lt"/>
                <a:ea typeface="+mn-ea"/>
                <a:cs typeface="Arial" panose="020B0604020202020204" pitchFamily="34" charset="0"/>
              </a:rPr>
              <a:t>条第２項、第３項及び第６項に規定される、資本金等の額等が１億円以下であるもの又は資本等を有しない普通法人等をいう。</a:t>
            </a:r>
          </a:p>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詳細については資料番号１６「従業員への賃金引き上げ計画の表明書」（別紙２）の参考資料を参照すること。</a:t>
            </a:r>
          </a:p>
        </p:txBody>
      </p:sp>
      <p:sp>
        <p:nvSpPr>
          <p:cNvPr id="4" name="四角形: 対角を丸める 3">
            <a:extLst>
              <a:ext uri="{FF2B5EF4-FFF2-40B4-BE49-F238E27FC236}">
                <a16:creationId xmlns:a16="http://schemas.microsoft.com/office/drawing/2014/main" id="{72C8D5EA-A27F-1553-80F7-5EC67091198B}"/>
              </a:ext>
            </a:extLst>
          </p:cNvPr>
          <p:cNvSpPr/>
          <p:nvPr/>
        </p:nvSpPr>
        <p:spPr>
          <a:xfrm>
            <a:off x="455613" y="4941168"/>
            <a:ext cx="9128125" cy="1296144"/>
          </a:xfrm>
          <a:prstGeom prst="round2Diag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4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a:t>
            </a:r>
            <a:r>
              <a:rPr lang="ja-JP" altLang="en-US" sz="14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減点評価の観点</a:t>
            </a:r>
            <a:r>
              <a:rPr lang="en-US" altLang="ja-JP" sz="14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a:t>
            </a:r>
          </a:p>
          <a:p>
            <a:r>
              <a:rPr kumimoji="1" lang="ja-JP" altLang="en-US" sz="1400" dirty="0">
                <a:solidFill>
                  <a:schemeClr val="tx1"/>
                </a:solidFill>
                <a:latin typeface="ＭＳ Ｐゴシック" panose="020B0600070205080204" pitchFamily="50" charset="-128"/>
                <a:ea typeface="ＭＳ Ｐゴシック" panose="020B0600070205080204" pitchFamily="50" charset="-128"/>
              </a:rPr>
              <a:t>・過去にいずれかの省庁について入札時に賃上げの実施表明を行ったにも関わらず賃上げ基準に達していない場合又は本制度の趣旨を意図的に逸脱している場合</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p>
          <a:p>
            <a:r>
              <a:rPr kumimoji="1" lang="en-US" altLang="ja-JP"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財務省から当省宛に減点対象企業、減点対象期間などの通知を受理するため、通知された内容に合致する際に当該加点割合より大きな割合を減点</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91175725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９</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Calibri" panose="020F0502020204030204" pitchFamily="34" charset="0"/>
                  <a:cs typeface="Arial" panose="020B0604020202020204" pitchFamily="34" charset="0"/>
                </a:rPr>
                <a:t>事業を実施するに当たり、過去に官公庁以外も含めた、本領域における実績がある場合、前述で提案した実績と矛盾の無いよう、その提供先、提供機関、実施概要、主たる業務実施担当者等を具体的・客観的に従事した業務を記述する。</a:t>
              </a:r>
              <a:endParaRPr lang="en-US" altLang="ja-JP" sz="1200" dirty="0">
                <a:latin typeface="Calibri" panose="020F0502020204030204" pitchFamily="34" charset="0"/>
                <a:cs typeface="Arial" panose="020B0604020202020204" pitchFamily="34" charset="0"/>
              </a:endParaRP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３．</a:t>
            </a:r>
            <a:r>
              <a:rPr lang="ja-JP" altLang="en-US" sz="1800" b="1" dirty="0">
                <a:latin typeface="ＭＳ Ｐゴシック" panose="020B0600070205080204" pitchFamily="50" charset="-128"/>
                <a:cs typeface="+mj-cs"/>
              </a:rPr>
              <a:t>業務従事者の経験・能力</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３．１　</a:t>
            </a:r>
            <a:r>
              <a:rPr lang="ja-JP" altLang="en-US" sz="1800" b="1" dirty="0">
                <a:latin typeface="ＭＳ Ｐゴシック" panose="020B0600070205080204" pitchFamily="50" charset="-128"/>
                <a:cs typeface="+mj-cs"/>
              </a:rPr>
              <a:t>事業に関する知見・専門性等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5E3DA034-3D39-819C-546B-5626F13E6002}"/>
              </a:ext>
            </a:extLst>
          </p:cNvPr>
          <p:cNvSpPr/>
          <p:nvPr/>
        </p:nvSpPr>
        <p:spPr>
          <a:xfrm>
            <a:off x="608012" y="2477171"/>
            <a:ext cx="7009283" cy="95183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rPr>
              <a:t>【</a:t>
            </a:r>
            <a:r>
              <a:rPr lang="ja-JP" altLang="en-US" sz="1400" dirty="0">
                <a:solidFill>
                  <a:schemeClr val="tx1"/>
                </a:solidFill>
              </a:rPr>
              <a:t>基礎点評価の観点</a:t>
            </a:r>
            <a:r>
              <a:rPr lang="en-US" altLang="ja-JP" sz="1400" dirty="0">
                <a:solidFill>
                  <a:schemeClr val="tx1"/>
                </a:solidFill>
              </a:rPr>
              <a:t>】</a:t>
            </a:r>
            <a:endParaRPr lang="en-US" altLang="ja-JP" sz="1400" dirty="0"/>
          </a:p>
          <a:p>
            <a:pPr eaLnBrk="1" fontAlgn="auto" hangingPunct="1">
              <a:spcBef>
                <a:spcPct val="10000"/>
              </a:spcBef>
              <a:spcAft>
                <a:spcPts val="0"/>
              </a:spcAft>
              <a:buFont typeface="Wingdings" panose="05000000000000000000" pitchFamily="2" charset="2"/>
              <a:buNone/>
              <a:defRPr/>
            </a:pPr>
            <a:r>
              <a:rPr lang="ja-JP" altLang="en-US" sz="1400" dirty="0">
                <a:solidFill>
                  <a:schemeClr val="tx1"/>
                </a:solidFill>
              </a:rPr>
              <a:t>・本事業に関する知見・ノウハウ等があるか。</a:t>
            </a:r>
          </a:p>
        </p:txBody>
      </p:sp>
      <p:sp>
        <p:nvSpPr>
          <p:cNvPr id="4" name="AutoShape 6">
            <a:extLst>
              <a:ext uri="{FF2B5EF4-FFF2-40B4-BE49-F238E27FC236}">
                <a16:creationId xmlns:a16="http://schemas.microsoft.com/office/drawing/2014/main" id="{820375FB-9986-D075-E1B5-EA747F1AB6A7}"/>
              </a:ext>
            </a:extLst>
          </p:cNvPr>
          <p:cNvSpPr>
            <a:spLocks noChangeArrowheads="1"/>
          </p:cNvSpPr>
          <p:nvPr/>
        </p:nvSpPr>
        <p:spPr bwMode="auto">
          <a:xfrm>
            <a:off x="608012" y="3933825"/>
            <a:ext cx="7009283" cy="791319"/>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加点評価の観点</a:t>
            </a:r>
            <a:r>
              <a:rPr lang="en-US" altLang="ja-JP" sz="14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・本事業に関連する人的ネットワークを持っているか。</a:t>
            </a:r>
          </a:p>
        </p:txBody>
      </p:sp>
    </p:spTree>
    <p:extLst>
      <p:ext uri="{BB962C8B-B14F-4D97-AF65-F5344CB8AC3E}">
        <p14:creationId xmlns:p14="http://schemas.microsoft.com/office/powerpoint/2010/main" val="39175613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１０</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Calibri" panose="020F0502020204030204" pitchFamily="34" charset="0"/>
                  <a:cs typeface="Arial" panose="020B0604020202020204" pitchFamily="34" charset="0"/>
                </a:rPr>
                <a:t>事業を実施するに当たり、業務の実施を効果的・効率的に実施することの根拠となる研究員の業務歴や有効な資格があればそれを具体的に記述する。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３．</a:t>
            </a:r>
            <a:r>
              <a:rPr lang="ja-JP" altLang="en-US" sz="1800" b="1" dirty="0">
                <a:latin typeface="ＭＳ Ｐゴシック" panose="020B0600070205080204" pitchFamily="50" charset="-128"/>
                <a:cs typeface="+mj-cs"/>
              </a:rPr>
              <a:t>業務従事者の経験・能力</a:t>
            </a:r>
            <a:endParaRPr lang="en-US" altLang="ja-JP" b="1" dirty="0">
              <a:latin typeface="ＭＳ Ｐゴシック" panose="020B0600070205080204" pitchFamily="50" charset="-128"/>
              <a:cs typeface="+mj-cs"/>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３．２　</a:t>
            </a:r>
            <a:r>
              <a:rPr lang="ja-JP" altLang="en-US" sz="1800" b="1" dirty="0">
                <a:latin typeface="ＭＳ Ｐゴシック" panose="020B0600070205080204" pitchFamily="50" charset="-128"/>
                <a:cs typeface="Arial" panose="020B0604020202020204" pitchFamily="34" charset="0"/>
              </a:rPr>
              <a:t>類似事業の経験、資格等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3">
            <a:extLst>
              <a:ext uri="{FF2B5EF4-FFF2-40B4-BE49-F238E27FC236}">
                <a16:creationId xmlns:a16="http://schemas.microsoft.com/office/drawing/2014/main" id="{3E74B706-35C3-E3C4-A8FE-764F32128DE0}"/>
              </a:ext>
            </a:extLst>
          </p:cNvPr>
          <p:cNvSpPr txBox="1">
            <a:spLocks noChangeArrowheads="1"/>
          </p:cNvSpPr>
          <p:nvPr/>
        </p:nvSpPr>
        <p:spPr bwMode="auto">
          <a:xfrm>
            <a:off x="357981" y="1922463"/>
            <a:ext cx="9190038" cy="43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7800" indent="-1778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20000"/>
              </a:spcBef>
              <a:buClrTx/>
              <a:buSzTx/>
              <a:buFont typeface="Wingdings" panose="05000000000000000000" pitchFamily="2" charset="2"/>
              <a:buChar char="n"/>
            </a:pPr>
            <a:r>
              <a:rPr lang="ja-JP" altLang="en-US" sz="1600" dirty="0">
                <a:latin typeface="ＭＳ Ｐゴシック" panose="020B0600070205080204" pitchFamily="50" charset="-128"/>
                <a:cs typeface="Arial" panose="020B0604020202020204" pitchFamily="34" charset="0"/>
              </a:rPr>
              <a:t>研究員の有効な資格等の一覧（応札者が保持する有効な資格について以下の観点　　　　　　　　　　　　を含めて説明）</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・研究員の責任分担</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・保有資格の名称</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・保有資格の内容</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・実施に役立つと考える点　　等</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Char char="n"/>
            </a:pPr>
            <a:r>
              <a:rPr lang="ja-JP" altLang="en-US" sz="1600" dirty="0">
                <a:latin typeface="ＭＳ Ｐゴシック" panose="020B0600070205080204" pitchFamily="50" charset="-128"/>
                <a:cs typeface="Arial" panose="020B0604020202020204" pitchFamily="34" charset="0"/>
              </a:rPr>
              <a:t>業務担当者一覧（以下の項目等を含めて記述）</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・氏名</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・部署・役職</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・予定担当業務</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・役割</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・業務経験（顧客の業種、実施業務やその内容、体制内での位置づけ、実施期間）</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・保有スキル　</a:t>
            </a:r>
            <a:endParaRPr lang="en-US" altLang="ja-JP" sz="1600" dirty="0">
              <a:latin typeface="ＭＳ Ｐゴシック" panose="020B0600070205080204" pitchFamily="50" charset="-128"/>
              <a:cs typeface="Arial" panose="020B0604020202020204" pitchFamily="34" charset="0"/>
            </a:endParaRPr>
          </a:p>
        </p:txBody>
      </p:sp>
      <p:sp>
        <p:nvSpPr>
          <p:cNvPr id="4" name="AutoShape 6">
            <a:extLst>
              <a:ext uri="{FF2B5EF4-FFF2-40B4-BE49-F238E27FC236}">
                <a16:creationId xmlns:a16="http://schemas.microsoft.com/office/drawing/2014/main" id="{F3B2F763-5F9B-2D42-94F2-CABAED22E268}"/>
              </a:ext>
            </a:extLst>
          </p:cNvPr>
          <p:cNvSpPr>
            <a:spLocks noChangeArrowheads="1"/>
          </p:cNvSpPr>
          <p:nvPr/>
        </p:nvSpPr>
        <p:spPr bwMode="auto">
          <a:xfrm>
            <a:off x="4808984" y="2420889"/>
            <a:ext cx="4677917" cy="108012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加点評価の観点</a:t>
            </a:r>
            <a:r>
              <a:rPr lang="en-US" altLang="ja-JP" sz="14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・過去に同様の事業を実施したことがあるか。</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・本事業に有効な資格等を持っているか。</a:t>
            </a:r>
            <a:endParaRPr lang="en-US" altLang="ja-JP" sz="1400" dirty="0">
              <a:latin typeface="+mn-lt"/>
              <a:ea typeface="+mn-ea"/>
              <a:cs typeface="Arial" panose="020B0604020202020204" pitchFamily="34" charset="0"/>
            </a:endParaRPr>
          </a:p>
        </p:txBody>
      </p:sp>
    </p:spTree>
    <p:extLst>
      <p:ext uri="{BB962C8B-B14F-4D97-AF65-F5344CB8AC3E}">
        <p14:creationId xmlns:p14="http://schemas.microsoft.com/office/powerpoint/2010/main" val="3608198013"/>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１１</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a:t>
              </a:r>
              <a:r>
                <a:rPr lang="en-US" altLang="ja-JP" sz="1200" dirty="0">
                  <a:latin typeface="ＭＳ Ｐゴシック" panose="020B0600070205080204" pitchFamily="50" charset="-128"/>
                  <a:cs typeface="Arial" panose="020B0604020202020204" pitchFamily="34" charset="0"/>
                </a:rPr>
                <a:t>1.</a:t>
              </a:r>
              <a:r>
                <a:rPr lang="ja-JP" altLang="en-US" sz="1200" dirty="0">
                  <a:latin typeface="ＭＳ Ｐゴシック" panose="020B0600070205080204" pitchFamily="50" charset="-128"/>
                  <a:cs typeface="Arial" panose="020B0604020202020204" pitchFamily="34" charset="0"/>
                </a:rPr>
                <a:t>事業の実施方針等」にて提案した業務実施方法を実現するために必要な工数を、入札仕様書における業務の中項目単位で研究員のクラス別（主任研究員、研究員等）の工数を記述する。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４．１　</a:t>
            </a:r>
            <a:r>
              <a:rPr lang="ja-JP" altLang="en-US" sz="1800" b="1" dirty="0">
                <a:latin typeface="ＭＳ Ｐゴシック" panose="020B0600070205080204" pitchFamily="50" charset="-128"/>
                <a:cs typeface="+mj-cs"/>
              </a:rPr>
              <a:t>事業実施に係る工数</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5" name="角丸四角形 9">
            <a:extLst>
              <a:ext uri="{FF2B5EF4-FFF2-40B4-BE49-F238E27FC236}">
                <a16:creationId xmlns:a16="http://schemas.microsoft.com/office/drawing/2014/main" id="{A24EE60A-4243-1BCC-CCE9-E4AA66A6F012}"/>
              </a:ext>
            </a:extLst>
          </p:cNvPr>
          <p:cNvSpPr/>
          <p:nvPr/>
        </p:nvSpPr>
        <p:spPr>
          <a:xfrm>
            <a:off x="676588" y="2111375"/>
            <a:ext cx="6940708" cy="54607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資料内容</a:t>
            </a:r>
            <a:r>
              <a:rPr lang="en-US" altLang="ja-JP" sz="1400" dirty="0">
                <a:solidFill>
                  <a:schemeClr val="tx1"/>
                </a:solidFill>
                <a:latin typeface="ＭＳ Ｐゴシック" panose="020B0600070205080204" pitchFamily="50" charset="-128"/>
                <a:ea typeface="ＭＳ Ｐゴシック" panose="020B0600070205080204" pitchFamily="50" charset="-128"/>
              </a:rPr>
              <a:t>】</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buFont typeface="Wingdings" panose="05000000000000000000" pitchFamily="2" charset="2"/>
              <a:buNone/>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・事業実施に必要な工数の明細（（工数の明細のみを記載すること（金額は記載不要））</a:t>
            </a:r>
          </a:p>
        </p:txBody>
      </p:sp>
      <p:graphicFrame>
        <p:nvGraphicFramePr>
          <p:cNvPr id="6" name="Group 5">
            <a:extLst>
              <a:ext uri="{FF2B5EF4-FFF2-40B4-BE49-F238E27FC236}">
                <a16:creationId xmlns:a16="http://schemas.microsoft.com/office/drawing/2014/main" id="{553F0EDC-49A8-82D9-345B-91A5E90A51F1}"/>
              </a:ext>
            </a:extLst>
          </p:cNvPr>
          <p:cNvGraphicFramePr>
            <a:graphicFrameLocks noGrp="1"/>
          </p:cNvGraphicFramePr>
          <p:nvPr>
            <p:extLst>
              <p:ext uri="{D42A27DB-BD31-4B8C-83A1-F6EECF244321}">
                <p14:modId xmlns:p14="http://schemas.microsoft.com/office/powerpoint/2010/main" val="841585719"/>
              </p:ext>
            </p:extLst>
          </p:nvPr>
        </p:nvGraphicFramePr>
        <p:xfrm>
          <a:off x="542925" y="2913077"/>
          <a:ext cx="8870950" cy="3396243"/>
        </p:xfrm>
        <a:graphic>
          <a:graphicData uri="http://schemas.openxmlformats.org/drawingml/2006/table">
            <a:tbl>
              <a:tblPr/>
              <a:tblGrid>
                <a:gridCol w="386965">
                  <a:extLst>
                    <a:ext uri="{9D8B030D-6E8A-4147-A177-3AD203B41FA5}">
                      <a16:colId xmlns:a16="http://schemas.microsoft.com/office/drawing/2014/main" val="20000"/>
                    </a:ext>
                  </a:extLst>
                </a:gridCol>
                <a:gridCol w="1542700">
                  <a:extLst>
                    <a:ext uri="{9D8B030D-6E8A-4147-A177-3AD203B41FA5}">
                      <a16:colId xmlns:a16="http://schemas.microsoft.com/office/drawing/2014/main" val="20001"/>
                    </a:ext>
                  </a:extLst>
                </a:gridCol>
                <a:gridCol w="730933">
                  <a:extLst>
                    <a:ext uri="{9D8B030D-6E8A-4147-A177-3AD203B41FA5}">
                      <a16:colId xmlns:a16="http://schemas.microsoft.com/office/drawing/2014/main" val="20002"/>
                    </a:ext>
                  </a:extLst>
                </a:gridCol>
                <a:gridCol w="1408552">
                  <a:extLst>
                    <a:ext uri="{9D8B030D-6E8A-4147-A177-3AD203B41FA5}">
                      <a16:colId xmlns:a16="http://schemas.microsoft.com/office/drawing/2014/main" val="20003"/>
                    </a:ext>
                  </a:extLst>
                </a:gridCol>
                <a:gridCol w="983750">
                  <a:extLst>
                    <a:ext uri="{9D8B030D-6E8A-4147-A177-3AD203B41FA5}">
                      <a16:colId xmlns:a16="http://schemas.microsoft.com/office/drawing/2014/main" val="20004"/>
                    </a:ext>
                  </a:extLst>
                </a:gridCol>
                <a:gridCol w="982029">
                  <a:extLst>
                    <a:ext uri="{9D8B030D-6E8A-4147-A177-3AD203B41FA5}">
                      <a16:colId xmlns:a16="http://schemas.microsoft.com/office/drawing/2014/main" val="20005"/>
                    </a:ext>
                  </a:extLst>
                </a:gridCol>
                <a:gridCol w="982031">
                  <a:extLst>
                    <a:ext uri="{9D8B030D-6E8A-4147-A177-3AD203B41FA5}">
                      <a16:colId xmlns:a16="http://schemas.microsoft.com/office/drawing/2014/main" val="20006"/>
                    </a:ext>
                  </a:extLst>
                </a:gridCol>
                <a:gridCol w="982029">
                  <a:extLst>
                    <a:ext uri="{9D8B030D-6E8A-4147-A177-3AD203B41FA5}">
                      <a16:colId xmlns:a16="http://schemas.microsoft.com/office/drawing/2014/main" val="20007"/>
                    </a:ext>
                  </a:extLst>
                </a:gridCol>
                <a:gridCol w="871961">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業務</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担当者のクラス別工数（人時）</a:t>
                      </a: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時</a:t>
                      </a:r>
                      <a:endParaRPr kumimoji="0" lang="en-US" altLang="ja-JP" sz="1400" b="0" i="0" u="none" strike="noStrike" cap="none" normalizeH="0" baseline="0" dirty="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業務中項目単位</a:t>
                      </a: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大項目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中項目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調査に係るもの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200" b="0" i="0" u="none" strike="noStrike" cap="none" normalizeH="0" baseline="0">
                          <a:ln>
                            <a:noFill/>
                          </a:ln>
                          <a:solidFill>
                            <a:schemeClr val="tx1"/>
                          </a:solidFill>
                          <a:effectLst/>
                          <a:latin typeface="Arial" charset="0"/>
                          <a:ea typeface="ＭＳ Ｐゴシック" charset="-128"/>
                          <a:cs typeface="Arial" charset="0"/>
                        </a:rPr>
                        <a:t>× × × ×</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計画</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200" b="0" i="0" u="none" strike="noStrike" cap="none" normalizeH="0" baseline="0">
                          <a:ln>
                            <a:noFill/>
                          </a:ln>
                          <a:solidFill>
                            <a:schemeClr val="tx1"/>
                          </a:solidFill>
                          <a:effectLst/>
                          <a:latin typeface="Arial" charset="0"/>
                          <a:ea typeface="ＭＳ Ｐゴシック" charset="-128"/>
                          <a:cs typeface="Arial" charset="0"/>
                        </a:rPr>
                        <a:t>× × × ×</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研究</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に係るもの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合計</a:t>
                      </a:r>
                      <a:r>
                        <a:rPr kumimoji="1" lang="en-US" altLang="ja-JP" sz="1400" b="0" i="0" u="none" strike="noStrike" cap="none" normalizeH="0" baseline="0">
                          <a:ln>
                            <a:noFill/>
                          </a:ln>
                          <a:solidFill>
                            <a:schemeClr val="tx1"/>
                          </a:solidFill>
                          <a:effectLst/>
                          <a:latin typeface="Arial" charset="0"/>
                          <a:ea typeface="ＭＳ Ｐゴシック" charset="-128"/>
                          <a:cs typeface="Arial" charset="0"/>
                        </a:rPr>
                        <a:t>(</a:t>
                      </a: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工数</a:t>
                      </a:r>
                      <a:r>
                        <a:rPr kumimoji="1" lang="en-US" altLang="ja-JP"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7" name="Text Box 23">
            <a:extLst>
              <a:ext uri="{FF2B5EF4-FFF2-40B4-BE49-F238E27FC236}">
                <a16:creationId xmlns:a16="http://schemas.microsoft.com/office/drawing/2014/main" id="{B472F26C-E305-5839-8D02-CB09CCDB5FD4}"/>
              </a:ext>
            </a:extLst>
          </p:cNvPr>
          <p:cNvSpPr txBox="1">
            <a:spLocks noChangeArrowheads="1"/>
          </p:cNvSpPr>
          <p:nvPr/>
        </p:nvSpPr>
        <p:spPr bwMode="auto">
          <a:xfrm>
            <a:off x="8142761" y="2384414"/>
            <a:ext cx="1250950" cy="474663"/>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163898022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１２</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857250"/>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本事業履行のための体制図及び各業務担当者の略歴に関する資料を添付する。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２．３事業実施体制」にて体制図を表示している場合は、体制図のみ省略可とする。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情報管理体制がわかる「情報管理体制図」及び、情報を取扱う者の氏名・住所・生年月日・所属部署・役職等がわかる「情報取扱者名簿」（仕様書別添３）を契約時に提出できることを確約する。</a:t>
              </a:r>
              <a:endParaRPr lang="en-US" altLang="ja-JP" sz="1200" dirty="0">
                <a:latin typeface="ＭＳ Ｐゴシック" panose="020B0600070205080204" pitchFamily="50" charset="-128"/>
                <a:cs typeface="Arial" panose="020B0604020202020204" pitchFamily="34" charset="0"/>
              </a:endParaRP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４．２　</a:t>
            </a:r>
            <a:r>
              <a:rPr lang="ja-JP" altLang="en-US" sz="1800" b="1" dirty="0">
                <a:latin typeface="ＭＳ Ｐゴシック" panose="020B0600070205080204" pitchFamily="50" charset="-128"/>
                <a:cs typeface="+mj-cs"/>
              </a:rPr>
              <a:t>実施体制及び担当者略歴</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B7A58D68-5D25-7208-B6B3-B53A783D545A}"/>
              </a:ext>
            </a:extLst>
          </p:cNvPr>
          <p:cNvSpPr/>
          <p:nvPr/>
        </p:nvSpPr>
        <p:spPr>
          <a:xfrm>
            <a:off x="676588" y="2522444"/>
            <a:ext cx="8668900" cy="270675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dirty="0">
                <a:solidFill>
                  <a:schemeClr val="tx1"/>
                </a:solidFill>
                <a:latin typeface="ＭＳ Ｐゴシック" panose="020B0600070205080204" pitchFamily="50" charset="-128"/>
                <a:ea typeface="ＭＳ Ｐゴシック" panose="020B0600070205080204" pitchFamily="50" charset="-128"/>
              </a:rPr>
              <a:t>【</a:t>
            </a:r>
            <a:r>
              <a:rPr lang="ja-JP" altLang="en-US" dirty="0">
                <a:solidFill>
                  <a:schemeClr val="tx1"/>
                </a:solidFill>
                <a:latin typeface="ＭＳ Ｐゴシック" panose="020B0600070205080204" pitchFamily="50" charset="-128"/>
                <a:ea typeface="ＭＳ Ｐゴシック" panose="020B0600070205080204" pitchFamily="50" charset="-128"/>
              </a:rPr>
              <a:t>資料内容</a:t>
            </a:r>
            <a:r>
              <a:rPr lang="en-US" altLang="ja-JP" dirty="0">
                <a:solidFill>
                  <a:schemeClr val="tx1"/>
                </a:solidFill>
                <a:latin typeface="ＭＳ Ｐゴシック" panose="020B0600070205080204" pitchFamily="50" charset="-128"/>
                <a:ea typeface="ＭＳ Ｐゴシック" panose="020B0600070205080204" pitchFamily="50" charset="-128"/>
              </a:rPr>
              <a:t>】</a:t>
            </a:r>
          </a:p>
          <a:p>
            <a:pPr eaLnBrk="1" fontAlgn="auto" hangingPunct="1">
              <a:spcBef>
                <a:spcPct val="10000"/>
              </a:spcBef>
              <a:spcAft>
                <a:spcPts val="0"/>
              </a:spcAft>
              <a:buFont typeface="Wingdings" panose="05000000000000000000" pitchFamily="2" charset="2"/>
              <a:buNone/>
              <a:defRPr/>
            </a:pPr>
            <a:r>
              <a:rPr lang="ja-JP" altLang="en-US" dirty="0">
                <a:solidFill>
                  <a:schemeClr val="tx1"/>
                </a:solidFill>
                <a:latin typeface="ＭＳ Ｐゴシック" panose="020B0600070205080204" pitchFamily="50" charset="-128"/>
                <a:ea typeface="ＭＳ Ｐゴシック" panose="020B0600070205080204" pitchFamily="50" charset="-128"/>
              </a:rPr>
              <a:t>・本調達履行のための体制図</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r>
              <a:rPr lang="ja-JP" altLang="en-US" dirty="0">
                <a:solidFill>
                  <a:schemeClr val="tx1"/>
                </a:solidFill>
                <a:latin typeface="ＭＳ Ｐゴシック" panose="020B0600070205080204" pitchFamily="50" charset="-128"/>
                <a:ea typeface="ＭＳ Ｐゴシック" panose="020B0600070205080204" pitchFamily="50" charset="-128"/>
              </a:rPr>
              <a:t>・各業務従事者の氏名、所属、役職、業務経験、その他略歴（学歴、職歴、研修実績その他経歴、専門的知識その他の知見、母語及び外国語能力、国籍等）</a:t>
            </a:r>
          </a:p>
          <a:p>
            <a:r>
              <a:rPr lang="ja-JP" altLang="en-US" dirty="0">
                <a:solidFill>
                  <a:schemeClr val="tx1"/>
                </a:solidFill>
                <a:latin typeface="ＭＳ Ｐゴシック" panose="020B0600070205080204" pitchFamily="50" charset="-128"/>
                <a:ea typeface="ＭＳ Ｐゴシック" panose="020B0600070205080204" pitchFamily="50" charset="-128"/>
              </a:rPr>
              <a:t>・情報管理体制がわかる「情報管理体制図」、情報を取扱う者の氏名・住所・生年月日・所属部署・役職等がわかる「情報取扱者名簿」（仕様書別添３）を契約時に提出できることを確約すること。</a:t>
            </a:r>
          </a:p>
          <a:p>
            <a:r>
              <a:rPr lang="ja-JP" altLang="en-US" dirty="0">
                <a:solidFill>
                  <a:schemeClr val="tx1"/>
                </a:solidFill>
                <a:latin typeface="ＭＳ Ｐゴシック" panose="020B0600070205080204" pitchFamily="50" charset="-128"/>
                <a:ea typeface="ＭＳ Ｐゴシック" panose="020B0600070205080204" pitchFamily="50" charset="-128"/>
              </a:rPr>
              <a:t>・総額に対する再委託費率が５０％を超える理由書（別添）</a:t>
            </a:r>
            <a:r>
              <a:rPr lang="en-US" altLang="ja-JP" dirty="0">
                <a:solidFill>
                  <a:schemeClr val="tx1"/>
                </a:solidFill>
                <a:latin typeface="ＭＳ Ｐゴシック" panose="020B0600070205080204" pitchFamily="50" charset="-128"/>
                <a:ea typeface="ＭＳ Ｐゴシック" panose="020B0600070205080204" pitchFamily="50" charset="-128"/>
              </a:rPr>
              <a:t>※</a:t>
            </a:r>
            <a:r>
              <a:rPr lang="ja-JP" altLang="en-US" dirty="0">
                <a:solidFill>
                  <a:schemeClr val="tx1"/>
                </a:solidFill>
                <a:latin typeface="ＭＳ Ｐゴシック" panose="020B0600070205080204" pitchFamily="50" charset="-128"/>
                <a:ea typeface="ＭＳ Ｐゴシック" panose="020B0600070205080204" pitchFamily="50" charset="-128"/>
              </a:rPr>
              <a:t>該当する場合のみ</a:t>
            </a:r>
          </a:p>
        </p:txBody>
      </p:sp>
    </p:spTree>
    <p:extLst>
      <p:ext uri="{BB962C8B-B14F-4D97-AF65-F5344CB8AC3E}">
        <p14:creationId xmlns:p14="http://schemas.microsoft.com/office/powerpoint/2010/main" val="116180892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１３</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官公庁及び官公庁以外を含めた本事業関連分野の実施実績</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４．３　組織としての実績</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57A1165D-F3DE-F4AD-0029-81E290CF3409}"/>
              </a:ext>
            </a:extLst>
          </p:cNvPr>
          <p:cNvSpPr/>
          <p:nvPr/>
        </p:nvSpPr>
        <p:spPr>
          <a:xfrm>
            <a:off x="676588" y="2111374"/>
            <a:ext cx="6940708" cy="7858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資料内容</a:t>
            </a:r>
            <a:r>
              <a:rPr lang="en-US" altLang="ja-JP" sz="1400" dirty="0">
                <a:solidFill>
                  <a:schemeClr val="tx1"/>
                </a:solidFill>
                <a:latin typeface="ＭＳ Ｐゴシック" panose="020B0600070205080204" pitchFamily="50" charset="-128"/>
                <a:ea typeface="ＭＳ Ｐゴシック" panose="020B0600070205080204" pitchFamily="50" charset="-128"/>
              </a:rPr>
              <a:t>】</a:t>
            </a:r>
          </a:p>
          <a:p>
            <a:pPr eaLnBrk="1" hangingPunct="1">
              <a:spcBef>
                <a:spcPct val="10000"/>
              </a:spcBef>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・官公庁における、本領域の実績</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eaLnBrk="1" hangingPunct="1">
              <a:spcBef>
                <a:spcPct val="10000"/>
              </a:spcBef>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・官公庁以外も含めた、本領域における実績</a:t>
            </a:r>
          </a:p>
        </p:txBody>
      </p:sp>
    </p:spTree>
    <p:extLst>
      <p:ext uri="{BB962C8B-B14F-4D97-AF65-F5344CB8AC3E}">
        <p14:creationId xmlns:p14="http://schemas.microsoft.com/office/powerpoint/2010/main" val="280486109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１４</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中小企業等であることの証明</a:t>
              </a:r>
            </a:p>
            <a:p>
              <a:pPr marL="0" indent="0" eaLnBrk="1" hangingPunct="1">
                <a:spcBef>
                  <a:spcPct val="0"/>
                </a:spcBef>
                <a:buClrTx/>
                <a:buSzTx/>
                <a:buNone/>
              </a:pPr>
              <a:r>
                <a:rPr lang="en-US" altLang="ja-JP" sz="1200" dirty="0">
                  <a:latin typeface="ＭＳ Ｐゴシック" panose="020B0600070205080204" pitchFamily="50" charset="-128"/>
                  <a:cs typeface="Arial" panose="020B0604020202020204" pitchFamily="34" charset="0"/>
                </a:rPr>
                <a:t>※ (</a:t>
              </a:r>
              <a:r>
                <a:rPr lang="ja-JP" altLang="en-US" sz="1200" dirty="0">
                  <a:latin typeface="ＭＳ Ｐゴシック" panose="020B0600070205080204" pitchFamily="50" charset="-128"/>
                  <a:cs typeface="Arial" panose="020B0604020202020204" pitchFamily="34" charset="0"/>
                </a:rPr>
                <a:t>別紙３</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従業員への賃金引き上げ計画の表明書</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（中小企業用）を提出する場合のみ</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４．４　</a:t>
            </a:r>
            <a:r>
              <a:rPr lang="ja-JP" altLang="en-US" sz="1800" b="1" dirty="0">
                <a:latin typeface="ＭＳ Ｐゴシック" panose="020B0600070205080204" pitchFamily="50" charset="-128"/>
                <a:cs typeface="+mj-cs"/>
              </a:rPr>
              <a:t>中小企業等である事の証明</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57A1165D-F3DE-F4AD-0029-81E290CF3409}"/>
              </a:ext>
            </a:extLst>
          </p:cNvPr>
          <p:cNvSpPr/>
          <p:nvPr/>
        </p:nvSpPr>
        <p:spPr>
          <a:xfrm>
            <a:off x="676588" y="2111374"/>
            <a:ext cx="6940708" cy="7858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資料内容</a:t>
            </a:r>
            <a:r>
              <a:rPr lang="en-US" altLang="ja-JP" sz="1400" dirty="0">
                <a:solidFill>
                  <a:schemeClr val="tx1"/>
                </a:solidFill>
                <a:latin typeface="ＭＳ Ｐゴシック" panose="020B0600070205080204" pitchFamily="50" charset="-128"/>
                <a:ea typeface="ＭＳ Ｐゴシック" panose="020B0600070205080204" pitchFamily="50" charset="-128"/>
              </a:rPr>
              <a:t>】</a:t>
            </a:r>
          </a:p>
          <a:p>
            <a:pPr eaLnBrk="1" hangingPunct="1">
              <a:spcBef>
                <a:spcPct val="10000"/>
              </a:spcBef>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・直近の法人税申告書別表１　</a:t>
            </a:r>
          </a:p>
        </p:txBody>
      </p:sp>
    </p:spTree>
    <p:extLst>
      <p:ext uri="{BB962C8B-B14F-4D97-AF65-F5344CB8AC3E}">
        <p14:creationId xmlns:p14="http://schemas.microsoft.com/office/powerpoint/2010/main" val="243311505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テキスト ボックス 3"/>
          <p:cNvSpPr txBox="1">
            <a:spLocks noChangeArrowheads="1"/>
          </p:cNvSpPr>
          <p:nvPr/>
        </p:nvSpPr>
        <p:spPr bwMode="auto">
          <a:xfrm>
            <a:off x="3717925" y="260350"/>
            <a:ext cx="24177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0"/>
              </a:spcBef>
              <a:buClrTx/>
              <a:buSzTx/>
              <a:buFontTx/>
              <a:buNone/>
            </a:pPr>
            <a:r>
              <a:rPr lang="ja-JP" altLang="en-US" sz="2400">
                <a:latin typeface="Arial" panose="020B0604020202020204" pitchFamily="34" charset="0"/>
                <a:cs typeface="Arial" panose="020B0604020202020204" pitchFamily="34" charset="0"/>
              </a:rPr>
              <a:t>＜　目　次　＞</a:t>
            </a:r>
            <a:r>
              <a:rPr lang="ja-JP" altLang="en-US" sz="1800">
                <a:latin typeface="Arial" panose="020B0604020202020204" pitchFamily="34" charset="0"/>
                <a:cs typeface="Arial" panose="020B0604020202020204" pitchFamily="34" charset="0"/>
              </a:rPr>
              <a:t>　</a:t>
            </a:r>
            <a:endParaRPr lang="en-US" altLang="ja-JP" sz="1800">
              <a:latin typeface="Arial" panose="020B0604020202020204" pitchFamily="34" charset="0"/>
              <a:cs typeface="Arial" panose="020B0604020202020204" pitchFamily="34" charset="0"/>
            </a:endParaRPr>
          </a:p>
        </p:txBody>
      </p:sp>
      <p:sp>
        <p:nvSpPr>
          <p:cNvPr id="3075" name="テキスト ボックス 5"/>
          <p:cNvSpPr txBox="1">
            <a:spLocks noChangeArrowheads="1"/>
          </p:cNvSpPr>
          <p:nvPr/>
        </p:nvSpPr>
        <p:spPr bwMode="auto">
          <a:xfrm>
            <a:off x="500717" y="1197496"/>
            <a:ext cx="8813800" cy="55092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１．事業の実施方針等</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１．１</a:t>
            </a:r>
            <a:r>
              <a:rPr lang="ja-JP" altLang="en-US" sz="1600" dirty="0">
                <a:latin typeface="ＭＳ Ｐゴシック" panose="020B0600070205080204" pitchFamily="50" charset="-128"/>
                <a:ea typeface="ＭＳ Ｐゴシック" panose="020B0600070205080204" pitchFamily="50" charset="-128"/>
                <a:cs typeface="Arial" panose="020B0604020202020204" pitchFamily="34" charset="0"/>
              </a:rPr>
              <a:t>　事業実施の基本方針、業務内容等</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１．２　</a:t>
            </a:r>
            <a:r>
              <a:rPr lang="zh-TW" altLang="en-US" sz="1600" dirty="0">
                <a:latin typeface="Arial" charset="0"/>
                <a:cs typeface="Arial" panose="020B0604020202020204" pitchFamily="34" charset="0"/>
              </a:rPr>
              <a:t>事業実施方法</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・・・・・２</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１．３</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事業実施計画</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・・・・・３</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２．組織の経験・能力等</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mn-ea"/>
                <a:ea typeface="+mn-ea"/>
                <a:cs typeface="Arial" panose="020B0604020202020204" pitchFamily="34" charset="0"/>
              </a:rPr>
              <a:t>２．１　</a:t>
            </a:r>
            <a:r>
              <a:rPr lang="ja-JP" altLang="en-US" sz="1600" dirty="0">
                <a:latin typeface="Arial" charset="0"/>
                <a:cs typeface="Arial" panose="020B0604020202020204" pitchFamily="34" charset="0"/>
              </a:rPr>
              <a:t>類似事業の経験、専門知識等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・・・・・４</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２．２　組織としての事業実施能力</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・・・・・５</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２．３　</a:t>
            </a:r>
            <a:r>
              <a:rPr lang="zh-TW" altLang="en-US" sz="1600" dirty="0">
                <a:latin typeface="Arial" charset="0"/>
                <a:cs typeface="Arial" panose="020B0604020202020204" pitchFamily="34" charset="0"/>
              </a:rPr>
              <a:t>事業実施体制</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・・・・・６</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２．４　ワーク･ライフ・バランス等の推進に関する指標</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・・・・・７</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２．５　賃上げの実施表明</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・・・・・８</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３．業務従事者の経験・能力</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３．１　事業に関する知見・専門性等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・・・・・９</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３．２　類似事業の経験、資格等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・・・・・１０</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endParaRPr lang="ja-JP" altLang="en-US"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４．添付資料</a:t>
            </a:r>
            <a:br>
              <a:rPr lang="en-US" altLang="ja-JP" sz="1600" dirty="0">
                <a:latin typeface="Arial" charset="0"/>
                <a:cs typeface="Arial" panose="020B0604020202020204" pitchFamily="34" charset="0"/>
              </a:rPr>
            </a:b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４．１　事業実施に係る工数</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・・・・・１１</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４．２　実施体制及び担当者略歴</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・・・・・１２</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４．３　組織としての実績</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・・・・・１３ </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４．４　中小企業等であることの証明</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・・・・・１４ </a:t>
            </a:r>
            <a:r>
              <a:rPr lang="en-US" altLang="ja-JP" sz="1600" dirty="0">
                <a:latin typeface="ＭＳ Ｐゴシック" panose="020B0600070205080204" pitchFamily="50" charset="-128"/>
                <a:cs typeface="+mj-cs"/>
              </a:rPr>
              <a:t>	</a:t>
            </a:r>
            <a:r>
              <a:rPr lang="en-US" altLang="ja-JP" sz="1600" dirty="0">
                <a:latin typeface="Arial" charset="0"/>
                <a:cs typeface="Arial" panose="020B0604020202020204" pitchFamily="34" charset="0"/>
              </a:rPr>
              <a:t>	</a:t>
            </a:r>
            <a:endParaRPr lang="en-US" altLang="ja-JP" sz="160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a:latin typeface="Arial" panose="020B0604020202020204" pitchFamily="34" charset="0"/>
              </a:rPr>
              <a:t>１</a:t>
            </a:r>
            <a:endParaRPr kumimoji="0" lang="en-GB" altLang="ja-JP" sz="1600">
              <a:latin typeface="Arial" panose="020B0604020202020204" pitchFamily="34" charset="0"/>
            </a:endParaRPr>
          </a:p>
        </p:txBody>
      </p:sp>
      <p:sp>
        <p:nvSpPr>
          <p:cNvPr id="19459" name="Rectangle 3"/>
          <p:cNvSpPr>
            <a:spLocks noGrp="1" noChangeArrowheads="1"/>
          </p:cNvSpPr>
          <p:nvPr>
            <p:ph sz="quarter" idx="4294967295"/>
          </p:nvPr>
        </p:nvSpPr>
        <p:spPr>
          <a:xfrm>
            <a:off x="504825" y="1847850"/>
            <a:ext cx="5311775" cy="4533900"/>
          </a:xfrm>
        </p:spPr>
        <p:txBody>
          <a:bodyPr/>
          <a:lstStyle/>
          <a:p>
            <a:pPr marL="0" indent="0" eaLnBrk="1" hangingPunct="1">
              <a:buFont typeface="Wingdings 3" panose="05040102010807070707" pitchFamily="18" charset="2"/>
              <a:buNone/>
            </a:pPr>
            <a:r>
              <a:rPr lang="ja-JP" altLang="en-US" dirty="0"/>
              <a:t>事業の目的・内容</a:t>
            </a:r>
          </a:p>
          <a:p>
            <a:pPr marL="0" indent="0" eaLnBrk="1" hangingPunct="1">
              <a:buFont typeface="Wingdings 3" panose="05040102010807070707" pitchFamily="18" charset="2"/>
              <a:buNone/>
            </a:pPr>
            <a:endParaRPr lang="ja-JP" altLang="en-US" dirty="0"/>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kumimoji="0" lang="ja-JP" altLang="en-US" sz="1200" dirty="0">
                  <a:latin typeface="Arial" panose="020B0604020202020204" pitchFamily="34" charset="0"/>
                  <a:cs typeface="Arial" panose="020B0604020202020204" pitchFamily="34" charset="0"/>
                </a:rPr>
                <a:t>事業の目的、内容について具体的に記述する。</a:t>
              </a:r>
              <a:endParaRPr lang="ja-JP" altLang="en-US" sz="1000" dirty="0">
                <a:cs typeface="Arial" panose="020B0604020202020204" pitchFamily="34" charset="0"/>
              </a:endParaRPr>
            </a:p>
          </p:txBody>
        </p:sp>
      </p:grpSp>
      <p:sp>
        <p:nvSpPr>
          <p:cNvPr id="11" name="AutoShape 6"/>
          <p:cNvSpPr>
            <a:spLocks noChangeArrowheads="1"/>
          </p:cNvSpPr>
          <p:nvPr/>
        </p:nvSpPr>
        <p:spPr bwMode="auto">
          <a:xfrm>
            <a:off x="503641" y="4436319"/>
            <a:ext cx="5916721" cy="129614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・仕様書に示した内容以外の独自の提案がなされているか。</a:t>
            </a:r>
            <a:endParaRPr lang="en-US" altLang="ja-JP" sz="1600" dirty="0">
              <a:latin typeface="+mn-lt"/>
              <a:ea typeface="+mn-ea"/>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・実施内容に創意工夫がみられるか。</a:t>
            </a:r>
            <a:endParaRPr lang="en-US" altLang="ja-JP" sz="1600" dirty="0">
              <a:latin typeface="+mn-lt"/>
              <a:ea typeface="+mn-ea"/>
              <a:cs typeface="Arial" panose="020B0604020202020204" pitchFamily="34" charset="0"/>
            </a:endParaRPr>
          </a:p>
        </p:txBody>
      </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１．１　事業実施の基本方針、業務内容等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3" name="角丸四角形 2"/>
          <p:cNvSpPr/>
          <p:nvPr/>
        </p:nvSpPr>
        <p:spPr>
          <a:xfrm>
            <a:off x="474188" y="2708920"/>
            <a:ext cx="655754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・仕様書に記載の目的との整合性がとれているか。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・仕様書に記載の内容について全て提案されているか。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・偏った内容になっていないか。</a:t>
            </a:r>
            <a:endParaRPr lang="en-US" altLang="ja-JP" sz="2800" dirty="0">
              <a:solidFill>
                <a:schemeClr val="tx1"/>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２</a:t>
            </a:r>
            <a:endParaRPr kumimoji="0" lang="en-GB" altLang="ja-JP" sz="1600" dirty="0">
              <a:latin typeface="Arial" panose="020B0604020202020204" pitchFamily="34" charset="0"/>
            </a:endParaRPr>
          </a:p>
        </p:txBody>
      </p:sp>
      <p:sp>
        <p:nvSpPr>
          <p:cNvPr id="19459" name="Rectangle 3"/>
          <p:cNvSpPr>
            <a:spLocks noGrp="1" noChangeArrowheads="1"/>
          </p:cNvSpPr>
          <p:nvPr>
            <p:ph sz="quarter" idx="4294967295"/>
          </p:nvPr>
        </p:nvSpPr>
        <p:spPr>
          <a:xfrm>
            <a:off x="504825" y="1847850"/>
            <a:ext cx="5311775" cy="4533900"/>
          </a:xfrm>
        </p:spPr>
        <p:txBody>
          <a:bodyPr/>
          <a:lstStyle/>
          <a:p>
            <a:pPr marL="0" indent="0" eaLnBrk="1" hangingPunct="1">
              <a:buFont typeface="Wingdings 3" panose="05040102010807070707" pitchFamily="18" charset="2"/>
              <a:buNone/>
            </a:pPr>
            <a:r>
              <a:rPr lang="ja-JP" altLang="en-US" dirty="0"/>
              <a:t>事業の目的・内容</a:t>
            </a:r>
          </a:p>
          <a:p>
            <a:pPr marL="0" indent="0" eaLnBrk="1" hangingPunct="1">
              <a:buFont typeface="Wingdings 3" panose="05040102010807070707" pitchFamily="18" charset="2"/>
              <a:buNone/>
            </a:pPr>
            <a:endParaRPr lang="ja-JP" altLang="en-US" dirty="0"/>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cs typeface="Arial" panose="020B0604020202020204" pitchFamily="34" charset="0"/>
                </a:rPr>
                <a:t>事業実施方法について具体的に記述する</a:t>
              </a:r>
              <a:r>
                <a:rPr kumimoji="0" lang="ja-JP" altLang="en-US" sz="1200" dirty="0">
                  <a:latin typeface="Arial" panose="020B0604020202020204" pitchFamily="34" charset="0"/>
                  <a:cs typeface="Arial" panose="020B0604020202020204" pitchFamily="34" charset="0"/>
                </a:rPr>
                <a:t>。</a:t>
              </a:r>
              <a:endParaRPr lang="ja-JP" altLang="en-US" sz="1000" dirty="0">
                <a:cs typeface="Arial" panose="020B0604020202020204" pitchFamily="34" charset="0"/>
              </a:endParaRPr>
            </a:p>
          </p:txBody>
        </p:sp>
      </p:grpSp>
      <p:sp>
        <p:nvSpPr>
          <p:cNvPr id="11" name="AutoShape 6"/>
          <p:cNvSpPr>
            <a:spLocks noChangeArrowheads="1"/>
          </p:cNvSpPr>
          <p:nvPr/>
        </p:nvSpPr>
        <p:spPr bwMode="auto">
          <a:xfrm>
            <a:off x="503641" y="4436319"/>
            <a:ext cx="5916721" cy="129614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・成果を高めるための創意工夫がみられるか。</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・効率的・効果的な提案がされているか。</a:t>
            </a:r>
          </a:p>
        </p:txBody>
      </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１．２　</a:t>
            </a:r>
            <a:r>
              <a:rPr lang="zh-TW" altLang="en-US" b="1" dirty="0">
                <a:latin typeface="ＭＳ Ｐゴシック" panose="020B0600070205080204" pitchFamily="50" charset="-128"/>
                <a:cs typeface="+mj-cs"/>
              </a:rPr>
              <a:t>事業実施方法</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3" name="角丸四角形 2"/>
          <p:cNvSpPr/>
          <p:nvPr/>
        </p:nvSpPr>
        <p:spPr>
          <a:xfrm>
            <a:off x="474188" y="2708920"/>
            <a:ext cx="655754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・実施内容と整合性がとれているか。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・実施方法は明確であり、妥当なものとなっているか。</a:t>
            </a:r>
            <a:endParaRPr lang="en-US" altLang="ja-JP" sz="1600" dirty="0">
              <a:solidFill>
                <a:schemeClr val="tx1"/>
              </a:solidFill>
            </a:endParaRPr>
          </a:p>
        </p:txBody>
      </p:sp>
    </p:spTree>
    <p:extLst>
      <p:ext uri="{BB962C8B-B14F-4D97-AF65-F5344CB8AC3E}">
        <p14:creationId xmlns:p14="http://schemas.microsoft.com/office/powerpoint/2010/main" val="177793759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３</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kumimoji="0" lang="ja-JP" altLang="en-US" sz="1200" dirty="0">
                  <a:latin typeface="Arial" panose="020B0604020202020204" pitchFamily="34" charset="0"/>
                  <a:cs typeface="Arial" panose="020B0604020202020204" pitchFamily="34" charset="0"/>
                </a:rPr>
                <a:t>確実に成果をあげるために、応札者が行う事業実施計画（作業内容・スケジュール）について、主要なマイルストーンを記述し、提案したスケジュールの根拠を具体的・客観的に記述する。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１．３　事業実施計画</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2">
            <a:extLst>
              <a:ext uri="{FF2B5EF4-FFF2-40B4-BE49-F238E27FC236}">
                <a16:creationId xmlns:a16="http://schemas.microsoft.com/office/drawing/2014/main" id="{34A76B05-EEE2-8B76-EB12-503F63703C72}"/>
              </a:ext>
            </a:extLst>
          </p:cNvPr>
          <p:cNvSpPr>
            <a:spLocks noChangeArrowheads="1"/>
          </p:cNvSpPr>
          <p:nvPr/>
        </p:nvSpPr>
        <p:spPr bwMode="auto">
          <a:xfrm>
            <a:off x="510833" y="1957711"/>
            <a:ext cx="8928100" cy="4329583"/>
          </a:xfrm>
          <a:prstGeom prst="rect">
            <a:avLst/>
          </a:prstGeom>
          <a:solidFill>
            <a:schemeClr val="bg1"/>
          </a:solidFill>
          <a:ln w="9525">
            <a:noFill/>
            <a:miter lim="800000"/>
            <a:headEnd/>
            <a:tailEnd/>
          </a:ln>
        </p:spPr>
        <p:txBody>
          <a:bodyPr/>
          <a:lstStyle>
            <a:lvl1pPr marL="342900" indent="-342900" eaLnBrk="0" hangingPunct="0">
              <a:defRPr>
                <a:solidFill>
                  <a:schemeClr val="tx1"/>
                </a:solidFill>
                <a:latin typeface="Arial" charset="0"/>
                <a:ea typeface="ＭＳ Ｐゴシック" pitchFamily="50" charset="-128"/>
              </a:defRPr>
            </a:lvl1pPr>
            <a:lvl2pPr marL="614363" indent="-342900" eaLnBrk="0" hangingPunct="0">
              <a:defRPr>
                <a:solidFill>
                  <a:schemeClr val="tx1"/>
                </a:solidFill>
                <a:latin typeface="Arial" charset="0"/>
                <a:ea typeface="ＭＳ Ｐゴシック" pitchFamily="50" charset="-128"/>
              </a:defRPr>
            </a:lvl2pPr>
            <a:lvl3pPr marL="874713" indent="-3429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spcBef>
                <a:spcPct val="10000"/>
              </a:spcBef>
              <a:buFont typeface="Wingdings" panose="05000000000000000000" pitchFamily="2" charset="2"/>
              <a:buChar char="n"/>
              <a:defRPr/>
            </a:pPr>
            <a:r>
              <a:rPr lang="ja-JP" altLang="en-US" sz="1600" b="1" u="sng" dirty="0"/>
              <a:t>スケジュール</a:t>
            </a:r>
            <a:endParaRPr lang="en-US" altLang="ja-JP" sz="1100" dirty="0"/>
          </a:p>
          <a:p>
            <a:pPr lvl="1">
              <a:spcBef>
                <a:spcPct val="10000"/>
              </a:spcBef>
              <a:buFont typeface="Wingdings" panose="05000000000000000000" pitchFamily="2" charset="2"/>
              <a:buNone/>
              <a:defRPr/>
            </a:pPr>
            <a:r>
              <a:rPr lang="ja-JP" altLang="en-US" sz="1400" dirty="0"/>
              <a:t>（以下の項目等を含めて記述）</a:t>
            </a:r>
            <a:endParaRPr lang="en-US" altLang="ja-JP" sz="1400" dirty="0"/>
          </a:p>
          <a:p>
            <a:pPr marL="442913" lvl="1" indent="-171450">
              <a:spcBef>
                <a:spcPct val="10000"/>
              </a:spcBef>
              <a:buFont typeface="Arial" panose="020B0604020202020204" pitchFamily="34" charset="0"/>
              <a:buChar char="•"/>
              <a:defRPr/>
            </a:pPr>
            <a:r>
              <a:rPr lang="ja-JP" altLang="en-US" sz="1400" dirty="0"/>
              <a:t>事業内容、担当者、開始日、終了日、作成資料名、マイルストーン</a:t>
            </a:r>
          </a:p>
          <a:p>
            <a:pPr lvl="1">
              <a:spcBef>
                <a:spcPct val="10000"/>
              </a:spcBef>
              <a:buFontTx/>
              <a:buChar char="•"/>
              <a:defRPr/>
            </a:pPr>
            <a:endParaRPr lang="ja-JP" altLang="en-US" sz="11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a:spcBef>
                <a:spcPct val="10000"/>
              </a:spcBef>
              <a:buFont typeface="Wingdings" panose="05000000000000000000" pitchFamily="2" charset="2"/>
              <a:buChar char="n"/>
              <a:defRPr/>
            </a:pPr>
            <a:endParaRPr lang="en-US" altLang="ja-JP" sz="1200" b="1" u="sng" dirty="0"/>
          </a:p>
          <a:p>
            <a:pPr>
              <a:spcBef>
                <a:spcPct val="10000"/>
              </a:spcBef>
              <a:buFont typeface="Wingdings" panose="05000000000000000000" pitchFamily="2" charset="2"/>
              <a:buChar char="n"/>
              <a:defRPr/>
            </a:pPr>
            <a:r>
              <a:rPr lang="ja-JP" altLang="en-US" sz="1600" b="1" u="sng" dirty="0"/>
              <a:t>工夫及び遅滞なく作業を完了するための工夫</a:t>
            </a:r>
          </a:p>
          <a:p>
            <a:pPr marL="703263" lvl="2" indent="-171450">
              <a:spcBef>
                <a:spcPct val="10000"/>
              </a:spcBef>
              <a:buFont typeface="Arial" panose="020B0604020202020204" pitchFamily="34" charset="0"/>
              <a:buChar char="•"/>
              <a:defRPr/>
            </a:pPr>
            <a:r>
              <a:rPr lang="ja-JP" altLang="en-US" sz="1400" dirty="0">
                <a:latin typeface="ＭＳ Ｐゴシック" panose="020B0600070205080204" pitchFamily="50" charset="-128"/>
              </a:rPr>
              <a:t>過去、</a:t>
            </a:r>
            <a:r>
              <a:rPr lang="en-US" altLang="ja-JP" sz="1400" dirty="0">
                <a:latin typeface="ＭＳ Ｐゴシック" panose="020B0600070205080204" pitchFamily="50" charset="-128"/>
              </a:rPr>
              <a:t>XXXX</a:t>
            </a:r>
            <a:r>
              <a:rPr lang="ja-JP" altLang="en-US" sz="1400" dirty="0">
                <a:latin typeface="ＭＳ Ｐゴシック" panose="020B0600070205080204" pitchFamily="50" charset="-128"/>
              </a:rPr>
              <a:t>にて利用したスケジュールをテンプレートにして、</a:t>
            </a:r>
            <a:endParaRPr lang="en-US" altLang="ja-JP" sz="1400" dirty="0">
              <a:latin typeface="ＭＳ Ｐゴシック" panose="020B0600070205080204" pitchFamily="50" charset="-128"/>
            </a:endParaRPr>
          </a:p>
          <a:p>
            <a:pPr marL="531813" lvl="2" indent="0">
              <a:spcBef>
                <a:spcPct val="10000"/>
              </a:spcBef>
              <a:defRPr/>
            </a:pPr>
            <a:r>
              <a:rPr lang="ja-JP" altLang="en-US" sz="1400" dirty="0">
                <a:latin typeface="ＭＳ Ｐゴシック" panose="020B0600070205080204" pitchFamily="50" charset="-128"/>
              </a:rPr>
              <a:t>　　スケジュールを作成した。</a:t>
            </a:r>
            <a:endParaRPr lang="en-US" altLang="ja-JP" sz="1400" dirty="0">
              <a:latin typeface="ＭＳ Ｐゴシック" panose="020B0600070205080204" pitchFamily="50" charset="-128"/>
            </a:endParaRPr>
          </a:p>
          <a:p>
            <a:pPr marL="703263" lvl="2" indent="-171450">
              <a:spcBef>
                <a:spcPct val="10000"/>
              </a:spcBef>
              <a:buFont typeface="Arial" panose="020B0604020202020204" pitchFamily="34" charset="0"/>
              <a:buChar char="•"/>
              <a:defRPr/>
            </a:pPr>
            <a:r>
              <a:rPr lang="en-US" altLang="ja-JP" sz="1400" dirty="0">
                <a:latin typeface="ＭＳ Ｐゴシック" panose="020B0600070205080204" pitchFamily="50" charset="-128"/>
              </a:rPr>
              <a:t>XXXXXXXXXXXXXXXXXXXXXXXXXXXX</a:t>
            </a:r>
            <a:endParaRPr lang="ja-JP" altLang="en-US" sz="1400" dirty="0">
              <a:latin typeface="ＭＳ Ｐゴシック" panose="020B0600070205080204" pitchFamily="50" charset="-128"/>
            </a:endParaRPr>
          </a:p>
          <a:p>
            <a:pPr marL="531813" lvl="2" indent="0">
              <a:spcBef>
                <a:spcPct val="10000"/>
              </a:spcBef>
              <a:defRPr/>
            </a:pPr>
            <a:endParaRPr lang="en-US" altLang="ja-JP" sz="1400" dirty="0">
              <a:latin typeface="ＭＳ Ｐゴシック" panose="020B0600070205080204" pitchFamily="50" charset="-128"/>
            </a:endParaRPr>
          </a:p>
        </p:txBody>
      </p:sp>
      <p:graphicFrame>
        <p:nvGraphicFramePr>
          <p:cNvPr id="4" name="Object 3">
            <a:extLst>
              <a:ext uri="{FF2B5EF4-FFF2-40B4-BE49-F238E27FC236}">
                <a16:creationId xmlns:a16="http://schemas.microsoft.com/office/drawing/2014/main" id="{AE08A172-5E99-EB67-A0CE-669B2CBEDF8C}"/>
              </a:ext>
            </a:extLst>
          </p:cNvPr>
          <p:cNvGraphicFramePr>
            <a:graphicFrameLocks noChangeAspect="1"/>
          </p:cNvGraphicFramePr>
          <p:nvPr>
            <p:extLst>
              <p:ext uri="{D42A27DB-BD31-4B8C-83A1-F6EECF244321}">
                <p14:modId xmlns:p14="http://schemas.microsoft.com/office/powerpoint/2010/main" val="733618670"/>
              </p:ext>
            </p:extLst>
          </p:nvPr>
        </p:nvGraphicFramePr>
        <p:xfrm>
          <a:off x="775538" y="2732263"/>
          <a:ext cx="6462727" cy="2352675"/>
        </p:xfrm>
        <a:graphic>
          <a:graphicData uri="http://schemas.openxmlformats.org/presentationml/2006/ole">
            <mc:AlternateContent xmlns:mc="http://schemas.openxmlformats.org/markup-compatibility/2006">
              <mc:Choice xmlns:v="urn:schemas-microsoft-com:vml" Requires="v">
                <p:oleObj name="ワークシート" r:id="rId3" imgW="11001811" imgH="4002173" progId="Excel.Sheet.8">
                  <p:embed/>
                </p:oleObj>
              </mc:Choice>
              <mc:Fallback>
                <p:oleObj name="ワークシート" r:id="rId3" imgW="11001811" imgH="4002173" progId="Excel.Sheet.8">
                  <p:embed/>
                  <p:pic>
                    <p:nvPicPr>
                      <p:cNvPr id="4" name="Object 3">
                        <a:extLst>
                          <a:ext uri="{FF2B5EF4-FFF2-40B4-BE49-F238E27FC236}">
                            <a16:creationId xmlns:a16="http://schemas.microsoft.com/office/drawing/2014/main" id="{AE08A172-5E99-EB67-A0CE-669B2CBEDF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538" y="2732263"/>
                        <a:ext cx="6462727" cy="2352675"/>
                      </a:xfrm>
                      <a:prstGeom prst="rect">
                        <a:avLst/>
                      </a:prstGeom>
                      <a:noFill/>
                      <a:ln>
                        <a:noFill/>
                      </a:ln>
                      <a:effectLst/>
                    </p:spPr>
                  </p:pic>
                </p:oleObj>
              </mc:Fallback>
            </mc:AlternateContent>
          </a:graphicData>
        </a:graphic>
      </p:graphicFrame>
      <p:sp>
        <p:nvSpPr>
          <p:cNvPr id="5" name="AutoShape 10">
            <a:extLst>
              <a:ext uri="{FF2B5EF4-FFF2-40B4-BE49-F238E27FC236}">
                <a16:creationId xmlns:a16="http://schemas.microsoft.com/office/drawing/2014/main" id="{D0D9974E-1EAA-7656-2A5B-FB1FFBD67F49}"/>
              </a:ext>
            </a:extLst>
          </p:cNvPr>
          <p:cNvSpPr>
            <a:spLocks noChangeArrowheads="1"/>
          </p:cNvSpPr>
          <p:nvPr/>
        </p:nvSpPr>
        <p:spPr bwMode="auto">
          <a:xfrm>
            <a:off x="6031751" y="4680713"/>
            <a:ext cx="3671887" cy="648717"/>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基礎点評価の観点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・日程等に無理がなく、実現性はあるか。</a:t>
            </a:r>
            <a:endParaRPr lang="ja-JP" altLang="ja-JP" sz="1600" dirty="0">
              <a:latin typeface="+mn-lt"/>
              <a:ea typeface="+mn-ea"/>
              <a:cs typeface="Arial" panose="020B0604020202020204" pitchFamily="34" charset="0"/>
            </a:endParaRPr>
          </a:p>
        </p:txBody>
      </p:sp>
      <p:sp>
        <p:nvSpPr>
          <p:cNvPr id="6" name="AutoShape 9">
            <a:extLst>
              <a:ext uri="{FF2B5EF4-FFF2-40B4-BE49-F238E27FC236}">
                <a16:creationId xmlns:a16="http://schemas.microsoft.com/office/drawing/2014/main" id="{31F2DE78-D2E9-45F8-3D48-0095442E22DB}"/>
              </a:ext>
            </a:extLst>
          </p:cNvPr>
          <p:cNvSpPr>
            <a:spLocks noChangeArrowheads="1"/>
          </p:cNvSpPr>
          <p:nvPr/>
        </p:nvSpPr>
        <p:spPr bwMode="auto">
          <a:xfrm>
            <a:off x="6349321" y="5552950"/>
            <a:ext cx="3351213" cy="734344"/>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・日程、手順等が効率的であるか。</a:t>
            </a:r>
          </a:p>
        </p:txBody>
      </p:sp>
      <p:sp>
        <p:nvSpPr>
          <p:cNvPr id="7" name="Text Box 121">
            <a:extLst>
              <a:ext uri="{FF2B5EF4-FFF2-40B4-BE49-F238E27FC236}">
                <a16:creationId xmlns:a16="http://schemas.microsoft.com/office/drawing/2014/main" id="{1827A329-7CBC-CBAE-08DF-43691E9FB0E3}"/>
              </a:ext>
            </a:extLst>
          </p:cNvPr>
          <p:cNvSpPr txBox="1">
            <a:spLocks noChangeArrowheads="1"/>
          </p:cNvSpPr>
          <p:nvPr/>
        </p:nvSpPr>
        <p:spPr bwMode="auto">
          <a:xfrm>
            <a:off x="7267602" y="2148735"/>
            <a:ext cx="1250950" cy="474662"/>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247352128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４</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kumimoji="0" lang="ja-JP" altLang="en-US" sz="1200" dirty="0">
                  <a:latin typeface="ＭＳ Ｐゴシック" panose="020B0600070205080204" pitchFamily="50" charset="-128"/>
                  <a:cs typeface="Arial" panose="020B0604020202020204" pitchFamily="34" charset="0"/>
                </a:rPr>
                <a:t>組織として、本事業に関する専門知識、ノウハウ、過去の経験等について記述する。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２．１　</a:t>
            </a:r>
            <a:r>
              <a:rPr lang="ja-JP" altLang="en-US" sz="1800" b="1" dirty="0">
                <a:latin typeface="ＭＳ Ｐゴシック" panose="020B0600070205080204" pitchFamily="50" charset="-128"/>
                <a:cs typeface="+mj-cs"/>
              </a:rPr>
              <a:t>類似事業の経験、専門知識等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14">
            <a:extLst>
              <a:ext uri="{FF2B5EF4-FFF2-40B4-BE49-F238E27FC236}">
                <a16:creationId xmlns:a16="http://schemas.microsoft.com/office/drawing/2014/main" id="{A8192337-EF44-C75A-3321-67ACDB2CED73}"/>
              </a:ext>
            </a:extLst>
          </p:cNvPr>
          <p:cNvSpPr txBox="1">
            <a:spLocks noChangeArrowheads="1"/>
          </p:cNvSpPr>
          <p:nvPr/>
        </p:nvSpPr>
        <p:spPr bwMode="auto">
          <a:xfrm>
            <a:off x="403669" y="2181956"/>
            <a:ext cx="9382820" cy="386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marL="273050" indent="-273050" algn="l" rtl="0" fontAlgn="base">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274320" indent="-274320" eaLnBrk="1" fontAlgn="auto" hangingPunct="1">
              <a:spcAft>
                <a:spcPts val="0"/>
              </a:spcAft>
              <a:buFont typeface="Wingdings 3"/>
              <a:buChar char=""/>
              <a:defRPr/>
            </a:pPr>
            <a:r>
              <a:rPr lang="ja-JP" altLang="en-US" sz="2000" dirty="0">
                <a:latin typeface="ＭＳ Ｐゴシック" panose="020B0600070205080204" pitchFamily="50" charset="-128"/>
                <a:ea typeface="ＭＳ Ｐゴシック" panose="020B0600070205080204" pitchFamily="50" charset="-128"/>
              </a:rPr>
              <a:t>専門知識、ノウハウ</a:t>
            </a:r>
          </a:p>
          <a:p>
            <a:pPr marL="548640" lvl="1" indent="-274320" eaLnBrk="1" fontAlgn="auto" hangingPunct="1">
              <a:spcAft>
                <a:spcPts val="0"/>
              </a:spcAft>
              <a:buFont typeface="Wingdings 3"/>
              <a:buChar char=""/>
              <a:defRPr/>
            </a:pPr>
            <a:r>
              <a:rPr kumimoji="0" lang="en-US" altLang="ja-JP" sz="1500" dirty="0">
                <a:latin typeface="ＭＳ Ｐゴシック" panose="020B0600070205080204" pitchFamily="50" charset="-128"/>
                <a:ea typeface="ＭＳ Ｐゴシック" panose="020B0600070205080204" pitchFamily="50" charset="-128"/>
              </a:rPr>
              <a:t>XXXXXXXXXX</a:t>
            </a:r>
            <a:endParaRPr lang="ja-JP" altLang="en-US"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各チームの担当者数</a:t>
            </a: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提案書に別途含める、</a:t>
            </a:r>
            <a:r>
              <a:rPr kumimoji="0" lang="en-US" altLang="ja-JP" sz="1500" dirty="0">
                <a:latin typeface="ＭＳ Ｐゴシック" panose="020B0600070205080204" pitchFamily="50" charset="-128"/>
                <a:ea typeface="ＭＳ Ｐゴシック" panose="020B0600070205080204" pitchFamily="50" charset="-128"/>
              </a:rPr>
              <a:t> XXXXXXXXXX</a:t>
            </a:r>
            <a:r>
              <a:rPr lang="ja-JP" altLang="en-US" sz="1500" dirty="0">
                <a:latin typeface="ＭＳ Ｐゴシック" panose="020B0600070205080204" pitchFamily="50" charset="-128"/>
                <a:ea typeface="ＭＳ Ｐゴシック" panose="020B0600070205080204" pitchFamily="50" charset="-128"/>
              </a:rPr>
              <a:t>の参照　等</a:t>
            </a:r>
          </a:p>
          <a:p>
            <a:pPr marL="548640" lvl="1" indent="-274320" eaLnBrk="1" fontAlgn="auto" hangingPunct="1">
              <a:spcAft>
                <a:spcPts val="0"/>
              </a:spcAft>
              <a:buFont typeface="Wingdings 3"/>
              <a:buChar char=""/>
              <a:defRPr/>
            </a:pPr>
            <a:endParaRPr lang="ja-JP" altLang="en-US" sz="1400" dirty="0">
              <a:latin typeface="ＭＳ Ｐゴシック" panose="020B0600070205080204" pitchFamily="50" charset="-128"/>
              <a:ea typeface="ＭＳ Ｐゴシック" panose="020B0600070205080204" pitchFamily="50" charset="-128"/>
            </a:endParaRPr>
          </a:p>
          <a:p>
            <a:pPr marL="274320" indent="-274320" eaLnBrk="1" fontAlgn="auto" hangingPunct="1">
              <a:spcAft>
                <a:spcPts val="0"/>
              </a:spcAft>
              <a:buFont typeface="Wingdings 3"/>
              <a:buChar char=""/>
              <a:defRPr/>
            </a:pPr>
            <a:r>
              <a:rPr lang="ja-JP" altLang="en-US" sz="2000" dirty="0">
                <a:latin typeface="ＭＳ Ｐゴシック" panose="020B0600070205080204" pitchFamily="50" charset="-128"/>
                <a:ea typeface="ＭＳ Ｐゴシック" panose="020B0600070205080204" pitchFamily="50" charset="-128"/>
              </a:rPr>
              <a:t>過去の実績</a:t>
            </a:r>
            <a:endParaRPr lang="en-US" altLang="ja-JP" sz="2000" dirty="0">
              <a:latin typeface="ＭＳ Ｐゴシック" panose="020B0600070205080204" pitchFamily="50" charset="-128"/>
              <a:ea typeface="ＭＳ Ｐゴシック" panose="020B0600070205080204" pitchFamily="50" charset="-128"/>
            </a:endParaRPr>
          </a:p>
          <a:p>
            <a:pPr marL="0" indent="0" eaLnBrk="1" fontAlgn="auto" hangingPunct="1">
              <a:spcAft>
                <a:spcPts val="0"/>
              </a:spcAft>
              <a:buFont typeface="Wingdings" pitchFamily="2" charset="2"/>
              <a:buNone/>
              <a:defRPr/>
            </a:pPr>
            <a:r>
              <a:rPr lang="ja-JP" altLang="en-US" dirty="0">
                <a:latin typeface="ＭＳ Ｐゴシック" panose="020B0600070205080204" pitchFamily="50" charset="-128"/>
                <a:ea typeface="ＭＳ Ｐゴシック" panose="020B0600070205080204" pitchFamily="50" charset="-128"/>
              </a:rPr>
              <a:t>　</a:t>
            </a:r>
            <a:r>
              <a:rPr lang="ja-JP" altLang="en-US" sz="1500" dirty="0">
                <a:latin typeface="ＭＳ Ｐゴシック" panose="020B0600070205080204" pitchFamily="50" charset="-128"/>
                <a:ea typeface="ＭＳ Ｐゴシック" panose="020B0600070205080204" pitchFamily="50" charset="-128"/>
              </a:rPr>
              <a:t>（以下の項目等を含めて記述）</a:t>
            </a: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提出先（</a:t>
            </a:r>
            <a:r>
              <a:rPr kumimoji="0" lang="en-US" altLang="ja-JP" sz="1500" dirty="0">
                <a:latin typeface="ＭＳ Ｐゴシック" panose="020B0600070205080204" pitchFamily="50" charset="-128"/>
                <a:ea typeface="ＭＳ Ｐゴシック" panose="020B0600070205080204" pitchFamily="50" charset="-128"/>
              </a:rPr>
              <a:t>※</a:t>
            </a:r>
            <a:r>
              <a:rPr kumimoji="0" lang="ja-JP" altLang="en-US" sz="1500" dirty="0">
                <a:latin typeface="ＭＳ Ｐゴシック" panose="020B0600070205080204" pitchFamily="50" charset="-128"/>
                <a:ea typeface="ＭＳ Ｐゴシック" panose="020B0600070205080204" pitchFamily="50" charset="-128"/>
              </a:rPr>
              <a:t>実名が記述できない場合は、必ずしも実名を記述する必要はない。その場合、例えば「中央府省Ａ」といった形式で記述する）</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実施概要</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実施時期</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主たる業務実施担当者　等</a:t>
            </a:r>
            <a:endParaRPr lang="ja-JP" altLang="en-US"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注：体制、担当者略歴及び過去の実績等を別添資料にて記述する場合は、 </a:t>
            </a:r>
            <a:r>
              <a:rPr lang="en-US" altLang="ja-JP" sz="1500" dirty="0">
                <a:latin typeface="ＭＳ Ｐゴシック" panose="020B0600070205080204" pitchFamily="50" charset="-128"/>
                <a:ea typeface="ＭＳ Ｐゴシック" panose="020B0600070205080204" pitchFamily="50" charset="-128"/>
              </a:rPr>
              <a:t>XXXXXXXXXX</a:t>
            </a:r>
            <a:r>
              <a:rPr lang="ja-JP" altLang="en-US" sz="1500" dirty="0">
                <a:latin typeface="ＭＳ Ｐゴシック" panose="020B0600070205080204" pitchFamily="50" charset="-128"/>
                <a:ea typeface="ＭＳ Ｐゴシック" panose="020B0600070205080204" pitchFamily="50" charset="-128"/>
              </a:rPr>
              <a:t>等（資料名）についても記載すること。</a:t>
            </a:r>
          </a:p>
          <a:p>
            <a:pPr marL="548640" lvl="1" indent="-274320" eaLnBrk="1" fontAlgn="auto" hangingPunct="1">
              <a:spcAft>
                <a:spcPts val="0"/>
              </a:spcAft>
              <a:buFont typeface="Wingdings 3"/>
              <a:buChar char=""/>
              <a:defRPr/>
            </a:pPr>
            <a:endParaRPr lang="ja-JP" altLang="en-US" b="1" u="sng" dirty="0"/>
          </a:p>
        </p:txBody>
      </p:sp>
      <p:sp>
        <p:nvSpPr>
          <p:cNvPr id="4" name="AutoShape 8">
            <a:extLst>
              <a:ext uri="{FF2B5EF4-FFF2-40B4-BE49-F238E27FC236}">
                <a16:creationId xmlns:a16="http://schemas.microsoft.com/office/drawing/2014/main" id="{5AE341CE-FAC0-CD4A-1CCB-B9C8B5AC78CF}"/>
              </a:ext>
            </a:extLst>
          </p:cNvPr>
          <p:cNvSpPr>
            <a:spLocks noChangeArrowheads="1"/>
          </p:cNvSpPr>
          <p:nvPr/>
        </p:nvSpPr>
        <p:spPr bwMode="auto">
          <a:xfrm>
            <a:off x="5313249" y="2195680"/>
            <a:ext cx="4445000" cy="171906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defRPr/>
            </a:pPr>
            <a:r>
              <a:rPr lang="ja-JP" altLang="en-US" sz="1600" dirty="0">
                <a:cs typeface="Arial" panose="020B0604020202020204" pitchFamily="34" charset="0"/>
              </a:rPr>
              <a:t>・本事業に関連する専門知識・ノウハウ等の蓄積があるか。</a:t>
            </a:r>
            <a:endParaRPr lang="en-US" altLang="ja-JP" sz="1600" dirty="0">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・過去に同様の事業を実施したことがあるか。</a:t>
            </a:r>
          </a:p>
        </p:txBody>
      </p:sp>
    </p:spTree>
    <p:extLst>
      <p:ext uri="{BB962C8B-B14F-4D97-AF65-F5344CB8AC3E}">
        <p14:creationId xmlns:p14="http://schemas.microsoft.com/office/powerpoint/2010/main" val="21362990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５</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Arial" panose="020B0604020202020204" pitchFamily="34" charset="0"/>
                <a:buChar char="•"/>
              </a:pPr>
              <a:r>
                <a:rPr lang="ja-JP" altLang="en-US" sz="1200" dirty="0">
                  <a:latin typeface="ＭＳ Ｐゴシック" panose="020B0600070205080204" pitchFamily="50" charset="-128"/>
                  <a:cs typeface="Arial" panose="020B0604020202020204" pitchFamily="34" charset="0"/>
                </a:rPr>
                <a:t>事業実施能力について記述する。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Arial" panose="020B0604020202020204" pitchFamily="34" charset="0"/>
                <a:buChar char="•"/>
              </a:pPr>
              <a:r>
                <a:rPr lang="ja-JP" altLang="en-US" sz="1200" dirty="0">
                  <a:latin typeface="ＭＳ Ｐゴシック" panose="020B0600070205080204" pitchFamily="50" charset="-128"/>
                  <a:cs typeface="Arial" panose="020B0604020202020204" pitchFamily="34" charset="0"/>
                </a:rPr>
                <a:t>今年度の見込み及び直近過去</a:t>
              </a:r>
              <a:r>
                <a:rPr lang="en-US" altLang="ja-JP" sz="1200" dirty="0">
                  <a:latin typeface="ＭＳ Ｐゴシック" panose="020B0600070205080204" pitchFamily="50" charset="-128"/>
                  <a:cs typeface="Arial" panose="020B0604020202020204" pitchFamily="34" charset="0"/>
                </a:rPr>
                <a:t>2</a:t>
              </a:r>
              <a:r>
                <a:rPr lang="ja-JP" altLang="en-US" sz="1200" dirty="0">
                  <a:latin typeface="ＭＳ Ｐゴシック" panose="020B0600070205080204" pitchFamily="50" charset="-128"/>
                  <a:cs typeface="Arial" panose="020B0604020202020204" pitchFamily="34" charset="0"/>
                </a:rPr>
                <a:t>カ年の財務諸表を記述する。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２．２　</a:t>
            </a:r>
            <a:r>
              <a:rPr lang="ja-JP" altLang="en-US" sz="1800" b="1" dirty="0">
                <a:latin typeface="ＭＳ Ｐゴシック" panose="020B0600070205080204" pitchFamily="50" charset="-128"/>
                <a:cs typeface="Arial" panose="020B0604020202020204" pitchFamily="34" charset="0"/>
              </a:rPr>
              <a:t>組織としての事業実施能力</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2">
            <a:extLst>
              <a:ext uri="{FF2B5EF4-FFF2-40B4-BE49-F238E27FC236}">
                <a16:creationId xmlns:a16="http://schemas.microsoft.com/office/drawing/2014/main" id="{2459345E-5BE9-101F-E40B-F19D924A8DA9}"/>
              </a:ext>
            </a:extLst>
          </p:cNvPr>
          <p:cNvSpPr txBox="1">
            <a:spLocks noChangeArrowheads="1"/>
          </p:cNvSpPr>
          <p:nvPr/>
        </p:nvSpPr>
        <p:spPr bwMode="auto">
          <a:xfrm>
            <a:off x="415925" y="2011154"/>
            <a:ext cx="3567112"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547688" indent="-2730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822325"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096963"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13716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1828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286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2743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2004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r>
              <a:rPr lang="ja-JP" altLang="en-US" sz="2400" dirty="0">
                <a:cs typeface="Arial" panose="020B0604020202020204" pitchFamily="34" charset="0"/>
              </a:rPr>
              <a:t>経営基盤について</a:t>
            </a:r>
          </a:p>
        </p:txBody>
      </p:sp>
      <p:sp>
        <p:nvSpPr>
          <p:cNvPr id="4" name="Rectangle 7">
            <a:extLst>
              <a:ext uri="{FF2B5EF4-FFF2-40B4-BE49-F238E27FC236}">
                <a16:creationId xmlns:a16="http://schemas.microsoft.com/office/drawing/2014/main" id="{20CC8ADA-3D5D-08DE-56FF-98661C335156}"/>
              </a:ext>
            </a:extLst>
          </p:cNvPr>
          <p:cNvSpPr>
            <a:spLocks noChangeArrowheads="1"/>
          </p:cNvSpPr>
          <p:nvPr/>
        </p:nvSpPr>
        <p:spPr bwMode="auto">
          <a:xfrm>
            <a:off x="601884" y="2615818"/>
            <a:ext cx="3103563" cy="2233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614363" indent="-34290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874713" indent="-3429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10000"/>
              </a:spcBef>
              <a:buClrTx/>
              <a:buSzTx/>
              <a:buFont typeface="Wingdings" panose="05000000000000000000" pitchFamily="2" charset="2"/>
              <a:buChar char="n"/>
            </a:pPr>
            <a:r>
              <a:rPr kumimoji="0" lang="ja-JP" altLang="en-US" sz="1400" b="1" u="sng" dirty="0">
                <a:latin typeface="ＭＳ Ｐゴシック" panose="020B0600070205080204" pitchFamily="50" charset="-128"/>
                <a:cs typeface="Arial" panose="020B0604020202020204" pitchFamily="34" charset="0"/>
              </a:rPr>
              <a:t>資金・設備の状況</a:t>
            </a:r>
            <a:endParaRPr kumimoji="0" lang="ja-JP" altLang="en-US" sz="1400" dirty="0">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a:t>
            </a:r>
            <a:endParaRPr kumimoji="0" lang="en-US" altLang="ja-JP" sz="1400" dirty="0">
              <a:solidFill>
                <a:schemeClr val="tx1"/>
              </a:solidFill>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 </a:t>
            </a: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a:t>
            </a:r>
            <a:endParaRPr lang="en-US" altLang="ja-JP" sz="1400" dirty="0">
              <a:solidFill>
                <a:schemeClr val="tx1"/>
              </a:solidFill>
              <a:latin typeface="ＭＳ Ｐゴシック" panose="020B0600070205080204" pitchFamily="50" charset="-128"/>
              <a:cs typeface="Arial" panose="020B0604020202020204" pitchFamily="34" charset="0"/>
            </a:endParaRPr>
          </a:p>
          <a:p>
            <a:pPr lvl="1" eaLnBrk="1" hangingPunct="1">
              <a:lnSpc>
                <a:spcPct val="104000"/>
              </a:lnSpc>
              <a:spcBef>
                <a:spcPct val="20000"/>
              </a:spcBef>
              <a:buClr>
                <a:schemeClr val="accent1"/>
              </a:buClr>
              <a:buSzPct val="70000"/>
              <a:buFont typeface="Wingdings" panose="05000000000000000000" pitchFamily="2" charset="2"/>
              <a:buNone/>
            </a:pPr>
            <a:endParaRPr kumimoji="0" lang="ja-JP" altLang="en-US" sz="1400" b="1" u="sng" dirty="0">
              <a:solidFill>
                <a:schemeClr val="tx1"/>
              </a:solidFill>
              <a:latin typeface="ＭＳ Ｐゴシック" panose="020B0600070205080204" pitchFamily="50" charset="-128"/>
              <a:cs typeface="Arial" panose="020B0604020202020204" pitchFamily="34" charset="0"/>
            </a:endParaRPr>
          </a:p>
          <a:p>
            <a:pPr>
              <a:spcBef>
                <a:spcPct val="10000"/>
              </a:spcBef>
              <a:buClrTx/>
              <a:buSzTx/>
              <a:buFont typeface="Wingdings" panose="05000000000000000000" pitchFamily="2" charset="2"/>
              <a:buChar char="n"/>
            </a:pPr>
            <a:r>
              <a:rPr kumimoji="0" lang="ja-JP" altLang="en-US" sz="1400" b="1" u="sng" dirty="0">
                <a:latin typeface="ＭＳ Ｐゴシック" panose="020B0600070205080204" pitchFamily="50" charset="-128"/>
                <a:cs typeface="Arial" panose="020B0604020202020204" pitchFamily="34" charset="0"/>
              </a:rPr>
              <a:t>管理体制について</a:t>
            </a:r>
            <a:endParaRPr kumimoji="0" lang="en-US" altLang="ja-JP" sz="1400" b="1" u="sng" dirty="0">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a:t>
            </a:r>
            <a:endParaRPr kumimoji="0" lang="en-US" altLang="ja-JP" sz="1400" dirty="0">
              <a:solidFill>
                <a:schemeClr val="tx1"/>
              </a:solidFill>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 </a:t>
            </a:r>
          </a:p>
          <a:p>
            <a:pPr marL="0" indent="0">
              <a:spcBef>
                <a:spcPct val="10000"/>
              </a:spcBef>
              <a:buClrTx/>
              <a:buSzTx/>
              <a:buNone/>
            </a:pPr>
            <a:endParaRPr kumimoji="0" lang="en-US" altLang="ja-JP" sz="1400" b="1" u="sng" dirty="0">
              <a:latin typeface="ＭＳ Ｐゴシック" panose="020B0600070205080204" pitchFamily="50" charset="-128"/>
              <a:cs typeface="Arial" panose="020B0604020202020204" pitchFamily="34" charset="0"/>
            </a:endParaRPr>
          </a:p>
        </p:txBody>
      </p:sp>
      <p:sp>
        <p:nvSpPr>
          <p:cNvPr id="5" name="角丸四角形 39">
            <a:extLst>
              <a:ext uri="{FF2B5EF4-FFF2-40B4-BE49-F238E27FC236}">
                <a16:creationId xmlns:a16="http://schemas.microsoft.com/office/drawing/2014/main" id="{C27C3DBF-8FBA-A7A1-CF1F-DA3CC6566243}"/>
              </a:ext>
            </a:extLst>
          </p:cNvPr>
          <p:cNvSpPr/>
          <p:nvPr/>
        </p:nvSpPr>
        <p:spPr>
          <a:xfrm>
            <a:off x="596900" y="5112225"/>
            <a:ext cx="3708028" cy="122396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・事業を行う上で適切な財政基盤、経理処理能力を有しているか。</a:t>
            </a:r>
            <a:endParaRPr lang="en-US" altLang="ja-JP" sz="1600" dirty="0">
              <a:solidFill>
                <a:schemeClr val="tx1"/>
              </a:solidFill>
            </a:endParaRPr>
          </a:p>
        </p:txBody>
      </p:sp>
      <p:graphicFrame>
        <p:nvGraphicFramePr>
          <p:cNvPr id="6" name="表 5">
            <a:extLst>
              <a:ext uri="{FF2B5EF4-FFF2-40B4-BE49-F238E27FC236}">
                <a16:creationId xmlns:a16="http://schemas.microsoft.com/office/drawing/2014/main" id="{A3E205D0-890A-72FE-A439-1A15C25D5D83}"/>
              </a:ext>
            </a:extLst>
          </p:cNvPr>
          <p:cNvGraphicFramePr>
            <a:graphicFrameLocks noGrp="1" noChangeAspect="1"/>
          </p:cNvGraphicFramePr>
          <p:nvPr>
            <p:extLst>
              <p:ext uri="{D42A27DB-BD31-4B8C-83A1-F6EECF244321}">
                <p14:modId xmlns:p14="http://schemas.microsoft.com/office/powerpoint/2010/main" val="1997727125"/>
              </p:ext>
            </p:extLst>
          </p:nvPr>
        </p:nvGraphicFramePr>
        <p:xfrm>
          <a:off x="3768726" y="2474565"/>
          <a:ext cx="5561011" cy="2388631"/>
        </p:xfrm>
        <a:graphic>
          <a:graphicData uri="http://schemas.openxmlformats.org/drawingml/2006/table">
            <a:tbl>
              <a:tblPr firstRow="1" bandRow="1">
                <a:tableStyleId>{5940675A-B579-460E-94D1-54222C63F5DA}</a:tableStyleId>
              </a:tblPr>
              <a:tblGrid>
                <a:gridCol w="1390771">
                  <a:extLst>
                    <a:ext uri="{9D8B030D-6E8A-4147-A177-3AD203B41FA5}">
                      <a16:colId xmlns:a16="http://schemas.microsoft.com/office/drawing/2014/main" val="20000"/>
                    </a:ext>
                  </a:extLst>
                </a:gridCol>
                <a:gridCol w="1390080">
                  <a:extLst>
                    <a:ext uri="{9D8B030D-6E8A-4147-A177-3AD203B41FA5}">
                      <a16:colId xmlns:a16="http://schemas.microsoft.com/office/drawing/2014/main" val="20001"/>
                    </a:ext>
                  </a:extLst>
                </a:gridCol>
                <a:gridCol w="1390080">
                  <a:extLst>
                    <a:ext uri="{9D8B030D-6E8A-4147-A177-3AD203B41FA5}">
                      <a16:colId xmlns:a16="http://schemas.microsoft.com/office/drawing/2014/main" val="20002"/>
                    </a:ext>
                  </a:extLst>
                </a:gridCol>
                <a:gridCol w="1390080">
                  <a:extLst>
                    <a:ext uri="{9D8B030D-6E8A-4147-A177-3AD203B41FA5}">
                      <a16:colId xmlns:a16="http://schemas.microsoft.com/office/drawing/2014/main" val="20003"/>
                    </a:ext>
                  </a:extLst>
                </a:gridCol>
              </a:tblGrid>
              <a:tr h="270684">
                <a:tc gridSpan="4">
                  <a:txBody>
                    <a:bodyPr/>
                    <a:lstStyle/>
                    <a:p>
                      <a:pPr algn="ctr"/>
                      <a:r>
                        <a:rPr kumimoji="1" lang="ja-JP" altLang="en-US" sz="1400" dirty="0"/>
                        <a:t>今期の見込み及び過去２年間の業績　　　　　　　　　　　</a:t>
                      </a:r>
                      <a:r>
                        <a:rPr kumimoji="1" lang="ja-JP" altLang="en-US" sz="1050" dirty="0"/>
                        <a:t>単位：千円</a:t>
                      </a:r>
                    </a:p>
                  </a:txBody>
                  <a:tcPr marL="53949" marR="53949" marT="24884" marB="24884" anchor="ct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215812">
                <a:tc>
                  <a:txBody>
                    <a:bodyPr/>
                    <a:lstStyle/>
                    <a:p>
                      <a:pPr algn="ctr"/>
                      <a:r>
                        <a:rPr kumimoji="1" lang="ja-JP" altLang="en-US" sz="1050" dirty="0"/>
                        <a:t>項目</a:t>
                      </a:r>
                    </a:p>
                  </a:txBody>
                  <a:tcPr marL="53949" marR="53949" marT="24884" marB="24884" anchor="ctr"/>
                </a:tc>
                <a:tc>
                  <a:txBody>
                    <a:bodyPr/>
                    <a:lstStyle/>
                    <a:p>
                      <a:pPr algn="ctr"/>
                      <a:r>
                        <a:rPr kumimoji="1" lang="en-US" altLang="ja-JP" sz="1050" dirty="0"/>
                        <a:t>R3</a:t>
                      </a:r>
                      <a:r>
                        <a:rPr kumimoji="1" lang="ja-JP" altLang="en-US" sz="1050" dirty="0"/>
                        <a:t>年度（見込み）</a:t>
                      </a:r>
                    </a:p>
                  </a:txBody>
                  <a:tcPr marL="53949" marR="53949" marT="24884" marB="24884" anchor="ctr"/>
                </a:tc>
                <a:tc>
                  <a:txBody>
                    <a:bodyPr/>
                    <a:lstStyle/>
                    <a:p>
                      <a:pPr algn="ctr"/>
                      <a:r>
                        <a:rPr kumimoji="1" lang="en-US" altLang="ja-JP" sz="1050" dirty="0"/>
                        <a:t>R2</a:t>
                      </a:r>
                      <a:r>
                        <a:rPr kumimoji="1" lang="ja-JP" altLang="en-US" sz="1050" dirty="0"/>
                        <a:t>年度（確定）</a:t>
                      </a:r>
                    </a:p>
                  </a:txBody>
                  <a:tcPr marL="53949" marR="53949" marT="24884" marB="24884" anchor="ctr"/>
                </a:tc>
                <a:tc>
                  <a:txBody>
                    <a:bodyPr/>
                    <a:lstStyle/>
                    <a:p>
                      <a:pPr algn="ctr"/>
                      <a:r>
                        <a:rPr kumimoji="1" lang="en-US" altLang="ja-JP" sz="1050" dirty="0"/>
                        <a:t>R1</a:t>
                      </a:r>
                      <a:r>
                        <a:rPr kumimoji="1" lang="ja-JP" altLang="en-US" sz="1050" dirty="0"/>
                        <a:t>年度（確定）</a:t>
                      </a:r>
                    </a:p>
                  </a:txBody>
                  <a:tcPr marL="53949" marR="53949" marT="24884" marB="24884" anchor="ctr"/>
                </a:tc>
                <a:extLst>
                  <a:ext uri="{0D108BD9-81ED-4DB2-BD59-A6C34878D82A}">
                    <a16:rowId xmlns:a16="http://schemas.microsoft.com/office/drawing/2014/main" val="10001"/>
                  </a:ext>
                </a:extLst>
              </a:tr>
              <a:tr h="380427">
                <a:tc>
                  <a:txBody>
                    <a:bodyPr/>
                    <a:lstStyle/>
                    <a:p>
                      <a:pPr algn="ctr"/>
                      <a:r>
                        <a:rPr kumimoji="1" lang="ja-JP" altLang="en-US" sz="1050" dirty="0"/>
                        <a:t>売上高</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2"/>
                  </a:ext>
                </a:extLst>
              </a:tr>
              <a:tr h="380427">
                <a:tc>
                  <a:txBody>
                    <a:bodyPr/>
                    <a:lstStyle/>
                    <a:p>
                      <a:pPr algn="ctr"/>
                      <a:r>
                        <a:rPr kumimoji="1" lang="ja-JP" altLang="en-US" sz="1050" dirty="0"/>
                        <a:t>当期純損益または年度損益</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a:t>
                      </a:r>
                      <a:endParaRPr kumimoji="1" lang="ja-JP" altLang="en-US" sz="1050" dirty="0"/>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3"/>
                  </a:ext>
                </a:extLst>
              </a:tr>
              <a:tr h="380427">
                <a:tc>
                  <a:txBody>
                    <a:bodyPr/>
                    <a:lstStyle/>
                    <a:p>
                      <a:pPr algn="ctr"/>
                      <a:r>
                        <a:rPr kumimoji="1" lang="ja-JP" altLang="en-US" sz="1050" dirty="0"/>
                        <a:t>前年度繰越損益</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a:t>
                      </a:r>
                      <a:endParaRPr kumimoji="1" lang="ja-JP" altLang="en-US" sz="1050" dirty="0"/>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4"/>
                  </a:ext>
                </a:extLst>
              </a:tr>
              <a:tr h="380427">
                <a:tc>
                  <a:txBody>
                    <a:bodyPr/>
                    <a:lstStyle/>
                    <a:p>
                      <a:pPr algn="ctr"/>
                      <a:r>
                        <a:rPr kumimoji="1" lang="ja-JP" altLang="en-US" sz="1050" dirty="0"/>
                        <a:t>年度末処分利益</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t>×××</a:t>
                      </a:r>
                      <a:endParaRPr kumimoji="1" lang="ja-JP" altLang="en-US" sz="1050" dirty="0"/>
                    </a:p>
                    <a:p>
                      <a:pPr algn="ctr"/>
                      <a:endParaRPr kumimoji="1" lang="ja-JP" altLang="en-US" sz="1050" dirty="0"/>
                    </a:p>
                  </a:txBody>
                  <a:tcPr marL="53949" marR="53949" marT="24884" marB="24884" anchor="ctr"/>
                </a:tc>
                <a:extLst>
                  <a:ext uri="{0D108BD9-81ED-4DB2-BD59-A6C34878D82A}">
                    <a16:rowId xmlns:a16="http://schemas.microsoft.com/office/drawing/2014/main" val="10005"/>
                  </a:ext>
                </a:extLst>
              </a:tr>
              <a:tr h="380427">
                <a:tc>
                  <a:txBody>
                    <a:bodyPr/>
                    <a:lstStyle/>
                    <a:p>
                      <a:pPr algn="ctr"/>
                      <a:r>
                        <a:rPr kumimoji="1" lang="ja-JP" altLang="en-US" sz="1050" dirty="0"/>
                        <a:t>年度末借入金残高</a:t>
                      </a:r>
                    </a:p>
                  </a:txBody>
                  <a:tcPr marL="53949" marR="53949" marT="24884" marB="24884" anchor="ctr"/>
                </a:tc>
                <a:tc>
                  <a:txBody>
                    <a:bodyPr/>
                    <a:lstStyle/>
                    <a:p>
                      <a:pPr algn="ctr"/>
                      <a:r>
                        <a:rPr kumimoji="1" lang="ja-JP" altLang="en-US" sz="105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6"/>
                  </a:ext>
                </a:extLst>
              </a:tr>
            </a:tbl>
          </a:graphicData>
        </a:graphic>
      </p:graphicFrame>
      <p:sp>
        <p:nvSpPr>
          <p:cNvPr id="7" name="AutoShape 17">
            <a:extLst>
              <a:ext uri="{FF2B5EF4-FFF2-40B4-BE49-F238E27FC236}">
                <a16:creationId xmlns:a16="http://schemas.microsoft.com/office/drawing/2014/main" id="{3541C7B1-482D-4A27-E9FA-8B9F204D7329}"/>
              </a:ext>
            </a:extLst>
          </p:cNvPr>
          <p:cNvSpPr>
            <a:spLocks noChangeArrowheads="1"/>
          </p:cNvSpPr>
          <p:nvPr/>
        </p:nvSpPr>
        <p:spPr bwMode="auto">
          <a:xfrm>
            <a:off x="4947571" y="5016148"/>
            <a:ext cx="4349750" cy="1286579"/>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・本事業に関連する幅広い知見。ネットワークを持っているか。</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・優れた情報収集能力を持っているか。</a:t>
            </a:r>
            <a:endParaRPr lang="ja-JP" altLang="en-US" sz="1000" dirty="0">
              <a:solidFill>
                <a:srgbClr val="FF0000"/>
              </a:solidFill>
              <a:latin typeface="+mn-lt"/>
              <a:ea typeface="+mn-ea"/>
              <a:cs typeface="Arial" panose="020B0604020202020204" pitchFamily="34" charset="0"/>
            </a:endParaRPr>
          </a:p>
        </p:txBody>
      </p:sp>
      <p:sp>
        <p:nvSpPr>
          <p:cNvPr id="8" name="Text Box 121">
            <a:extLst>
              <a:ext uri="{FF2B5EF4-FFF2-40B4-BE49-F238E27FC236}">
                <a16:creationId xmlns:a16="http://schemas.microsoft.com/office/drawing/2014/main" id="{CD7DF232-536F-4DD8-53E6-F3BDAF73F136}"/>
              </a:ext>
            </a:extLst>
          </p:cNvPr>
          <p:cNvSpPr txBox="1">
            <a:spLocks noChangeArrowheads="1"/>
          </p:cNvSpPr>
          <p:nvPr/>
        </p:nvSpPr>
        <p:spPr bwMode="auto">
          <a:xfrm>
            <a:off x="8432800" y="1986568"/>
            <a:ext cx="1250950" cy="474662"/>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317881958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 3"/>
          <p:cNvSpPr>
            <a:spLocks noGrp="1"/>
          </p:cNvSpPr>
          <p:nvPr>
            <p:ph type="sldNum" sz="quarter" idx="4294967295"/>
          </p:nvPr>
        </p:nvSpPr>
        <p:spPr bwMode="auto">
          <a:xfrm>
            <a:off x="8931275" y="6373813"/>
            <a:ext cx="5000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a:latin typeface="Arial" panose="020B0604020202020204" pitchFamily="34" charset="0"/>
              </a:rPr>
              <a:t>６</a:t>
            </a:r>
            <a:endParaRPr kumimoji="0" lang="en-GB" altLang="ja-JP" sz="1600">
              <a:latin typeface="Arial" panose="020B0604020202020204" pitchFamily="34" charset="0"/>
            </a:endParaRPr>
          </a:p>
        </p:txBody>
      </p:sp>
      <p:cxnSp>
        <p:nvCxnSpPr>
          <p:cNvPr id="27651" name="AutoShape 7"/>
          <p:cNvCxnSpPr>
            <a:cxnSpLocks noChangeShapeType="1"/>
            <a:stCxn id="27663" idx="2"/>
            <a:endCxn id="27666" idx="0"/>
          </p:cNvCxnSpPr>
          <p:nvPr/>
        </p:nvCxnSpPr>
        <p:spPr bwMode="auto">
          <a:xfrm>
            <a:off x="2112169" y="3317228"/>
            <a:ext cx="0" cy="1778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7652" name="AutoShape 12"/>
          <p:cNvCxnSpPr>
            <a:cxnSpLocks noChangeShapeType="1"/>
            <a:stCxn id="27664" idx="2"/>
            <a:endCxn id="27670" idx="0"/>
          </p:cNvCxnSpPr>
          <p:nvPr/>
        </p:nvCxnSpPr>
        <p:spPr bwMode="auto">
          <a:xfrm>
            <a:off x="3344069" y="4122091"/>
            <a:ext cx="0" cy="24923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nvGrpSpPr>
          <p:cNvPr id="27653" name="グループ化 4"/>
          <p:cNvGrpSpPr>
            <a:grpSpLocks/>
          </p:cNvGrpSpPr>
          <p:nvPr/>
        </p:nvGrpSpPr>
        <p:grpSpPr bwMode="auto">
          <a:xfrm>
            <a:off x="346075" y="2855266"/>
            <a:ext cx="4344987" cy="1990725"/>
            <a:chOff x="1423988" y="1989138"/>
            <a:chExt cx="4344987" cy="1990725"/>
          </a:xfrm>
        </p:grpSpPr>
        <p:sp>
          <p:nvSpPr>
            <p:cNvPr id="27663" name="Rectangle 2"/>
            <p:cNvSpPr>
              <a:spLocks noChangeArrowheads="1"/>
            </p:cNvSpPr>
            <p:nvPr/>
          </p:nvSpPr>
          <p:spPr bwMode="auto">
            <a:xfrm>
              <a:off x="2681288" y="1989138"/>
              <a:ext cx="1017587" cy="461962"/>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900" dirty="0">
                  <a:latin typeface="Arial" panose="020B0604020202020204" pitchFamily="34" charset="0"/>
                  <a:cs typeface="Arial" panose="020B0604020202020204" pitchFamily="34" charset="0"/>
                </a:rPr>
                <a:t>XXXXX</a:t>
              </a:r>
              <a:r>
                <a:rPr kumimoji="0" lang="ja-JP" altLang="en-US" sz="900" dirty="0">
                  <a:latin typeface="Arial" panose="020B0604020202020204" pitchFamily="34" charset="0"/>
                  <a:cs typeface="Arial" panose="020B0604020202020204" pitchFamily="34" charset="0"/>
                </a:rPr>
                <a:t>リーダー</a:t>
              </a:r>
            </a:p>
            <a:p>
              <a:pPr>
                <a:spcBef>
                  <a:spcPct val="0"/>
                </a:spcBef>
                <a:buClrTx/>
                <a:buSzTx/>
                <a:buFontTx/>
                <a:buNone/>
              </a:pPr>
              <a:r>
                <a:rPr kumimoji="0" lang="ja-JP" altLang="en-US" sz="800" dirty="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ja-JP" sz="800" dirty="0">
                  <a:latin typeface="Arial" panose="020B0604020202020204" pitchFamily="34" charset="0"/>
                  <a:cs typeface="Arial" panose="020B0604020202020204" pitchFamily="34" charset="0"/>
                </a:rPr>
                <a:t>XXX</a:t>
              </a:r>
              <a:r>
                <a:rPr kumimoji="0" lang="ja-JP" altLang="en-US" sz="800" dirty="0">
                  <a:latin typeface="Arial" panose="020B0604020202020204" pitchFamily="34" charset="0"/>
                  <a:cs typeface="Arial" panose="020B0604020202020204" pitchFamily="34" charset="0"/>
                </a:rPr>
                <a:t>　　</a:t>
              </a:r>
              <a:r>
                <a:rPr kumimoji="0" lang="en-US" altLang="ja-JP" sz="800" dirty="0">
                  <a:latin typeface="Arial" panose="020B0604020202020204" pitchFamily="34" charset="0"/>
                  <a:cs typeface="Arial" panose="020B0604020202020204" pitchFamily="34" charset="0"/>
                </a:rPr>
                <a:t>XXXXX</a:t>
              </a:r>
              <a:endParaRPr kumimoji="0" lang="ja-JP" altLang="en-US" sz="800" dirty="0">
                <a:latin typeface="Arial" panose="020B0604020202020204" pitchFamily="34" charset="0"/>
                <a:cs typeface="Arial" panose="020B0604020202020204" pitchFamily="34" charset="0"/>
              </a:endParaRPr>
            </a:p>
          </p:txBody>
        </p:sp>
        <p:sp>
          <p:nvSpPr>
            <p:cNvPr id="27664" name="Rectangle 3"/>
            <p:cNvSpPr>
              <a:spLocks noChangeArrowheads="1"/>
            </p:cNvSpPr>
            <p:nvPr/>
          </p:nvSpPr>
          <p:spPr bwMode="auto">
            <a:xfrm>
              <a:off x="3938588" y="26416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研究チーム</a:t>
              </a:r>
            </a:p>
            <a:p>
              <a:pPr>
                <a:spcBef>
                  <a:spcPct val="0"/>
                </a:spcBef>
                <a:buClrTx/>
                <a:buSzTx/>
                <a:buFontTx/>
                <a:buNone/>
              </a:pPr>
              <a:r>
                <a:rPr kumimoji="0" lang="zh-TW"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zh-TW" sz="800">
                  <a:latin typeface="Arial" panose="020B0604020202020204" pitchFamily="34" charset="0"/>
                  <a:cs typeface="Arial" panose="020B0604020202020204" pitchFamily="34" charset="0"/>
                </a:rPr>
                <a:t>XXX</a:t>
              </a:r>
              <a:r>
                <a:rPr kumimoji="0" lang="zh-TW" altLang="en-US" sz="800">
                  <a:latin typeface="Arial" panose="020B0604020202020204" pitchFamily="34" charset="0"/>
                  <a:cs typeface="Arial" panose="020B0604020202020204" pitchFamily="34" charset="0"/>
                </a:rPr>
                <a:t>　</a:t>
              </a:r>
              <a:r>
                <a:rPr kumimoji="0" lang="en-US" altLang="zh-TW" sz="800">
                  <a:latin typeface="Arial" panose="020B0604020202020204" pitchFamily="34" charset="0"/>
                  <a:cs typeface="Arial" panose="020B0604020202020204" pitchFamily="34" charset="0"/>
                </a:rPr>
                <a:t>XXX</a:t>
              </a:r>
              <a:r>
                <a:rPr kumimoji="0" lang="en-US" altLang="ja-JP" sz="800">
                  <a:latin typeface="Arial" panose="020B0604020202020204" pitchFamily="34" charset="0"/>
                  <a:cs typeface="Arial" panose="020B0604020202020204" pitchFamily="34" charset="0"/>
                </a:rPr>
                <a:t>XXX</a:t>
              </a:r>
              <a:endParaRPr kumimoji="0" lang="ja-JP" altLang="en-US" sz="800">
                <a:latin typeface="Arial" panose="020B0604020202020204" pitchFamily="34" charset="0"/>
                <a:cs typeface="Arial" panose="020B0604020202020204" pitchFamily="34" charset="0"/>
              </a:endParaRPr>
            </a:p>
          </p:txBody>
        </p:sp>
        <p:cxnSp>
          <p:nvCxnSpPr>
            <p:cNvPr id="27665" name="AutoShape 4"/>
            <p:cNvCxnSpPr>
              <a:cxnSpLocks noChangeShapeType="1"/>
              <a:stCxn id="27663" idx="2"/>
            </p:cNvCxnSpPr>
            <p:nvPr/>
          </p:nvCxnSpPr>
          <p:spPr bwMode="auto">
            <a:xfrm rot="16200000" flipH="1">
              <a:off x="3711575" y="1930400"/>
              <a:ext cx="190500" cy="123190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666" name="Rectangle 5"/>
            <p:cNvSpPr>
              <a:spLocks noChangeArrowheads="1"/>
            </p:cNvSpPr>
            <p:nvPr/>
          </p:nvSpPr>
          <p:spPr bwMode="auto">
            <a:xfrm>
              <a:off x="2706688" y="26289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研究チーム</a:t>
              </a:r>
            </a:p>
            <a:p>
              <a:pPr>
                <a:spcBef>
                  <a:spcPct val="0"/>
                </a:spcBef>
                <a:buClrTx/>
                <a:buSzTx/>
                <a:buFontTx/>
                <a:buNone/>
              </a:pPr>
              <a:r>
                <a:rPr kumimoji="0" lang="zh-TW"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zh-TW" sz="800">
                  <a:latin typeface="Arial" panose="020B0604020202020204" pitchFamily="34" charset="0"/>
                  <a:cs typeface="Arial" panose="020B0604020202020204" pitchFamily="34" charset="0"/>
                </a:rPr>
                <a:t>XXX</a:t>
              </a:r>
              <a:r>
                <a:rPr kumimoji="0" lang="zh-TW" altLang="en-US" sz="800">
                  <a:latin typeface="Arial" panose="020B0604020202020204" pitchFamily="34" charset="0"/>
                  <a:cs typeface="Arial" panose="020B0604020202020204" pitchFamily="34" charset="0"/>
                </a:rPr>
                <a:t>　　</a:t>
              </a:r>
              <a:r>
                <a:rPr kumimoji="0" lang="en-US" altLang="zh-TW" sz="800">
                  <a:latin typeface="Arial" panose="020B0604020202020204" pitchFamily="34" charset="0"/>
                  <a:cs typeface="Arial" panose="020B0604020202020204" pitchFamily="34" charset="0"/>
                </a:rPr>
                <a:t>XXX</a:t>
              </a:r>
              <a:r>
                <a:rPr kumimoji="0" lang="en-US" altLang="ja-JP" sz="800">
                  <a:latin typeface="Arial" panose="020B0604020202020204" pitchFamily="34" charset="0"/>
                  <a:cs typeface="Arial" panose="020B0604020202020204" pitchFamily="34" charset="0"/>
                </a:rPr>
                <a:t>XXX</a:t>
              </a:r>
              <a:endParaRPr kumimoji="0" lang="ja-JP" altLang="en-US" sz="800">
                <a:latin typeface="Arial" panose="020B0604020202020204" pitchFamily="34" charset="0"/>
                <a:cs typeface="Arial" panose="020B0604020202020204" pitchFamily="34" charset="0"/>
              </a:endParaRPr>
            </a:p>
          </p:txBody>
        </p:sp>
        <p:sp>
          <p:nvSpPr>
            <p:cNvPr id="27667" name="Rectangle 6"/>
            <p:cNvSpPr>
              <a:spLocks noChangeArrowheads="1"/>
            </p:cNvSpPr>
            <p:nvPr/>
          </p:nvSpPr>
          <p:spPr bwMode="auto">
            <a:xfrm>
              <a:off x="1423988" y="26416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開発チーム</a:t>
              </a:r>
            </a:p>
            <a:p>
              <a:pPr>
                <a:spcBef>
                  <a:spcPct val="0"/>
                </a:spcBef>
                <a:buClrTx/>
                <a:buSzTx/>
                <a:buFontTx/>
                <a:buNone/>
              </a:pPr>
              <a:r>
                <a:rPr kumimoji="0" lang="ja-JP"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　　</a:t>
              </a:r>
              <a:r>
                <a:rPr kumimoji="0" lang="en-US" altLang="ja-JP" sz="800">
                  <a:latin typeface="Arial" panose="020B0604020202020204" pitchFamily="34" charset="0"/>
                  <a:cs typeface="Arial" panose="020B0604020202020204" pitchFamily="34" charset="0"/>
                </a:rPr>
                <a:t>XXXXXX</a:t>
              </a:r>
              <a:endParaRPr kumimoji="0" lang="ja-JP" altLang="en-US" sz="800">
                <a:latin typeface="Arial" panose="020B0604020202020204" pitchFamily="34" charset="0"/>
                <a:cs typeface="Arial" panose="020B0604020202020204" pitchFamily="34" charset="0"/>
              </a:endParaRPr>
            </a:p>
          </p:txBody>
        </p:sp>
        <p:cxnSp>
          <p:nvCxnSpPr>
            <p:cNvPr id="27668" name="AutoShape 8"/>
            <p:cNvCxnSpPr>
              <a:cxnSpLocks noChangeShapeType="1"/>
              <a:stCxn id="27663" idx="2"/>
              <a:endCxn id="27667" idx="0"/>
            </p:cNvCxnSpPr>
            <p:nvPr/>
          </p:nvCxnSpPr>
          <p:spPr bwMode="auto">
            <a:xfrm rot="5400000">
              <a:off x="2463800" y="1905000"/>
              <a:ext cx="171450" cy="128270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669" name="Rectangle 10"/>
            <p:cNvSpPr>
              <a:spLocks noChangeArrowheads="1"/>
            </p:cNvSpPr>
            <p:nvPr/>
          </p:nvSpPr>
          <p:spPr bwMode="auto">
            <a:xfrm>
              <a:off x="4979988" y="3505200"/>
              <a:ext cx="788987" cy="4746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a:t>
              </a:r>
              <a:r>
                <a:rPr kumimoji="0" lang="ja-JP" altLang="en-US" sz="800">
                  <a:latin typeface="Arial" panose="020B0604020202020204" pitchFamily="34" charset="0"/>
                  <a:cs typeface="Arial" panose="020B0604020202020204" pitchFamily="34" charset="0"/>
                </a:rPr>
                <a:t>担当</a:t>
              </a:r>
            </a:p>
          </p:txBody>
        </p:sp>
        <p:sp>
          <p:nvSpPr>
            <p:cNvPr id="27670" name="Rectangle 11"/>
            <p:cNvSpPr>
              <a:spLocks noChangeArrowheads="1"/>
            </p:cNvSpPr>
            <p:nvPr/>
          </p:nvSpPr>
          <p:spPr bwMode="auto">
            <a:xfrm>
              <a:off x="4027488" y="3505200"/>
              <a:ext cx="788987" cy="4746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a:t>
              </a:r>
              <a:r>
                <a:rPr kumimoji="0" lang="ja-JP" altLang="en-US" sz="800">
                  <a:latin typeface="Arial" panose="020B0604020202020204" pitchFamily="34" charset="0"/>
                  <a:cs typeface="Arial" panose="020B0604020202020204" pitchFamily="34" charset="0"/>
                </a:rPr>
                <a:t>担当</a:t>
              </a:r>
            </a:p>
            <a:p>
              <a:pPr>
                <a:spcBef>
                  <a:spcPct val="0"/>
                </a:spcBef>
                <a:buClrTx/>
                <a:buSzTx/>
                <a:buFontTx/>
                <a:buNone/>
              </a:pPr>
              <a:endParaRPr kumimoji="0" lang="ja-JP" altLang="en-US" sz="800">
                <a:latin typeface="Arial" panose="020B0604020202020204" pitchFamily="34" charset="0"/>
                <a:cs typeface="Arial" panose="020B0604020202020204" pitchFamily="34" charset="0"/>
              </a:endParaRPr>
            </a:p>
          </p:txBody>
        </p:sp>
        <p:cxnSp>
          <p:nvCxnSpPr>
            <p:cNvPr id="27671" name="AutoShape 13"/>
            <p:cNvCxnSpPr>
              <a:cxnSpLocks noChangeShapeType="1"/>
              <a:stCxn id="27664" idx="2"/>
              <a:endCxn id="27669" idx="0"/>
            </p:cNvCxnSpPr>
            <p:nvPr/>
          </p:nvCxnSpPr>
          <p:spPr bwMode="auto">
            <a:xfrm rot="16200000" flipH="1">
              <a:off x="4783931" y="2904332"/>
              <a:ext cx="230187" cy="952500"/>
            </a:xfrm>
            <a:prstGeom prst="bentConnector3">
              <a:avLst>
                <a:gd name="adj1" fmla="val 49657"/>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grpSp>
      <p:sp>
        <p:nvSpPr>
          <p:cNvPr id="27655" name="Rectangle 10"/>
          <p:cNvSpPr>
            <a:spLocks noChangeArrowheads="1"/>
          </p:cNvSpPr>
          <p:nvPr/>
        </p:nvSpPr>
        <p:spPr bwMode="auto">
          <a:xfrm>
            <a:off x="5088281" y="4665016"/>
            <a:ext cx="3276600" cy="361950"/>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ja-JP" altLang="en-US" sz="1000">
                <a:latin typeface="Arial" panose="020B0604020202020204" pitchFamily="34" charset="0"/>
                <a:cs typeface="Arial" panose="020B0604020202020204" pitchFamily="34" charset="0"/>
              </a:rPr>
              <a:t>さらに追加的な内容がある場合は「添付資料」として添付。</a:t>
            </a:r>
          </a:p>
        </p:txBody>
      </p:sp>
      <p:sp>
        <p:nvSpPr>
          <p:cNvPr id="27656" name="AutoShape 17"/>
          <p:cNvSpPr>
            <a:spLocks noChangeArrowheads="1"/>
          </p:cNvSpPr>
          <p:nvPr/>
        </p:nvSpPr>
        <p:spPr bwMode="auto">
          <a:xfrm>
            <a:off x="4807815" y="5197470"/>
            <a:ext cx="4890291" cy="936401"/>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10000"/>
              </a:spcBef>
              <a:buClrTx/>
              <a:buSzTx/>
              <a:buFontTx/>
              <a:buNone/>
            </a:pPr>
            <a:r>
              <a:rPr kumimoji="0" lang="en-US" altLang="ja-JP" sz="1100" dirty="0">
                <a:latin typeface="Arial" panose="020B0604020202020204" pitchFamily="34" charset="0"/>
                <a:cs typeface="Arial" panose="020B0604020202020204" pitchFamily="34" charset="0"/>
              </a:rPr>
              <a:t>【</a:t>
            </a:r>
            <a:r>
              <a:rPr kumimoji="0" lang="ja-JP" altLang="en-US" sz="1100" dirty="0">
                <a:latin typeface="Arial" panose="020B0604020202020204" pitchFamily="34" charset="0"/>
                <a:cs typeface="Arial" panose="020B0604020202020204" pitchFamily="34" charset="0"/>
              </a:rPr>
              <a:t>加点評価の観点</a:t>
            </a:r>
            <a:r>
              <a:rPr kumimoji="0" lang="en-US" altLang="ja-JP" sz="1100" dirty="0">
                <a:latin typeface="Arial" panose="020B0604020202020204" pitchFamily="34" charset="0"/>
                <a:cs typeface="Arial" panose="020B0604020202020204" pitchFamily="34" charset="0"/>
              </a:rPr>
              <a:t>】</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・円滑な事業遂行のための人員補助体制が組まれているか。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・当局からの要望等に迅速・柔軟に対応できる体制が整っているか。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・優れた管理体制となっているか。</a:t>
            </a:r>
            <a:endParaRPr kumimoji="0" lang="en-US" altLang="ja-JP" sz="1100" dirty="0">
              <a:latin typeface="Arial" panose="020B0604020202020204" pitchFamily="34" charset="0"/>
              <a:cs typeface="Arial" panose="020B0604020202020204" pitchFamily="34" charset="0"/>
            </a:endParaRPr>
          </a:p>
        </p:txBody>
      </p:sp>
      <p:sp>
        <p:nvSpPr>
          <p:cNvPr id="27657" name="AutoShape 22"/>
          <p:cNvSpPr>
            <a:spLocks noChangeArrowheads="1"/>
          </p:cNvSpPr>
          <p:nvPr/>
        </p:nvSpPr>
        <p:spPr bwMode="auto">
          <a:xfrm>
            <a:off x="4807816" y="2239191"/>
            <a:ext cx="4890291" cy="2346574"/>
          </a:xfrm>
          <a:prstGeom prst="roundRect">
            <a:avLst>
              <a:gd name="adj" fmla="val 16667"/>
            </a:avLst>
          </a:prstGeom>
          <a:solidFill>
            <a:schemeClr val="bg1"/>
          </a:solidFill>
          <a:ln w="19050" algn="ctr">
            <a:solidFill>
              <a:schemeClr val="tx1"/>
            </a:solidFill>
            <a:round/>
            <a:headEnd/>
            <a:tailEnd type="none" w="lg" len="lg"/>
          </a:ln>
          <a:effectLst>
            <a:outerShdw dist="107763" dir="2700000" algn="ctr" rotWithShape="0">
              <a:schemeClr val="bg2">
                <a:alpha val="50000"/>
              </a:schemeClr>
            </a:outerShdw>
          </a:effectLst>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10000"/>
              </a:spcBef>
              <a:buClrTx/>
              <a:buSzTx/>
              <a:buFontTx/>
              <a:buNone/>
            </a:pPr>
            <a:r>
              <a:rPr kumimoji="0" lang="en-US" altLang="ja-JP" sz="1100" dirty="0">
                <a:latin typeface="Arial" panose="020B0604020202020204" pitchFamily="34" charset="0"/>
                <a:cs typeface="Arial" panose="020B0604020202020204" pitchFamily="34" charset="0"/>
              </a:rPr>
              <a:t>【</a:t>
            </a:r>
            <a:r>
              <a:rPr kumimoji="0" lang="ja-JP" altLang="en-US" sz="1100" dirty="0">
                <a:latin typeface="Arial" panose="020B0604020202020204" pitchFamily="34" charset="0"/>
                <a:cs typeface="Arial" panose="020B0604020202020204" pitchFamily="34" charset="0"/>
              </a:rPr>
              <a:t>基礎点評価の観点</a:t>
            </a:r>
            <a:r>
              <a:rPr kumimoji="0" lang="en-US" altLang="ja-JP" sz="1100" dirty="0">
                <a:latin typeface="Arial" panose="020B0604020202020204" pitchFamily="34" charset="0"/>
                <a:cs typeface="Arial" panose="020B0604020202020204" pitchFamily="34" charset="0"/>
              </a:rPr>
              <a:t>】</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・事業の実施体制及び役割が、事業内容と整合しているか。</a:t>
            </a:r>
            <a:br>
              <a:rPr kumimoji="0" lang="ja-JP" altLang="en-US" sz="1100" dirty="0">
                <a:latin typeface="Arial" panose="020B0604020202020204" pitchFamily="34" charset="0"/>
                <a:cs typeface="Arial" panose="020B0604020202020204" pitchFamily="34" charset="0"/>
              </a:rPr>
            </a:br>
            <a:r>
              <a:rPr kumimoji="0" lang="ja-JP" altLang="en-US" sz="1100" dirty="0">
                <a:latin typeface="Arial" panose="020B0604020202020204" pitchFamily="34" charset="0"/>
                <a:cs typeface="Arial" panose="020B0604020202020204" pitchFamily="34" charset="0"/>
              </a:rPr>
              <a:t>・要員数、体制、役割分担が明確にされているか。</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・事業を遂行可能な人数が確保されているか。</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・事業全体の企画及び立案並びに根幹に関わる執行管理について、再委託（委託業務の一部を第三者に委託することをいい、請負その他委託の形式を問わない、以下同じ。）を行っていないか。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・総額に対する再委託の割合が５０％を超えないか。超える場合は、相当な理由があるか（「再委託費率が５０％を超える理由書」を作成し提出すること）。</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・以下の資料が提出されているか。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情報管理に対する社内規則等（社内規則がない場合は代わりとなるもの。）</a:t>
            </a:r>
            <a:endParaRPr kumimoji="0" lang="ja-JP" altLang="en-US" sz="1000" dirty="0">
              <a:latin typeface="Arial" panose="020B0604020202020204" pitchFamily="34" charset="0"/>
              <a:cs typeface="Arial" panose="020B0604020202020204" pitchFamily="34" charset="0"/>
            </a:endParaRPr>
          </a:p>
        </p:txBody>
      </p:sp>
      <p:sp>
        <p:nvSpPr>
          <p:cNvPr id="37" name="Rectangle 14"/>
          <p:cNvSpPr txBox="1">
            <a:spLocks noChangeArrowheads="1"/>
          </p:cNvSpPr>
          <p:nvPr/>
        </p:nvSpPr>
        <p:spPr bwMode="auto">
          <a:xfrm>
            <a:off x="28024" y="2513864"/>
            <a:ext cx="4924976" cy="4252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73050" indent="-273050" algn="l" rtl="0" fontAlgn="base">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eaLnBrk="1" hangingPunct="1">
              <a:defRPr/>
            </a:pPr>
            <a:r>
              <a:rPr lang="ja-JP" altLang="en-US" sz="2200" dirty="0"/>
              <a:t>実施体制</a:t>
            </a:r>
          </a:p>
          <a:p>
            <a:pPr marL="274320" indent="-274320" eaLnBrk="1" fontAlgn="auto" hangingPunct="1">
              <a:spcAft>
                <a:spcPts val="0"/>
              </a:spcAft>
              <a:buFont typeface="Wingdings 3"/>
              <a:buChar char=""/>
              <a:defRPr/>
            </a:pPr>
            <a:endParaRPr lang="ja-JP" altLang="en-US" dirty="0"/>
          </a:p>
          <a:p>
            <a:pPr marL="274320" indent="-274320" eaLnBrk="1" fontAlgn="auto" hangingPunct="1">
              <a:spcAft>
                <a:spcPts val="0"/>
              </a:spcAft>
              <a:buFont typeface="Wingdings 3"/>
              <a:buChar char=""/>
              <a:defRPr/>
            </a:pPr>
            <a:endParaRPr lang="ja-JP" altLang="en-US" dirty="0"/>
          </a:p>
          <a:p>
            <a:pPr marL="0" indent="0" eaLnBrk="1" fontAlgn="auto" hangingPunct="1">
              <a:spcAft>
                <a:spcPts val="0"/>
              </a:spcAft>
              <a:buFont typeface="Wingdings 3" pitchFamily="18" charset="2"/>
              <a:buNone/>
              <a:defRPr/>
            </a:pPr>
            <a:endParaRPr lang="en-US" altLang="ja-JP" dirty="0"/>
          </a:p>
          <a:p>
            <a:pPr marL="0" indent="0" eaLnBrk="1" fontAlgn="auto" hangingPunct="1">
              <a:spcAft>
                <a:spcPts val="0"/>
              </a:spcAft>
              <a:buFont typeface="Wingdings 3" pitchFamily="18" charset="2"/>
              <a:buNone/>
              <a:defRPr/>
            </a:pPr>
            <a:endParaRPr lang="en-US" altLang="ja-JP" dirty="0"/>
          </a:p>
          <a:p>
            <a:pPr eaLnBrk="1" fontAlgn="auto" hangingPunct="1">
              <a:spcAft>
                <a:spcPts val="0"/>
              </a:spcAft>
              <a:defRPr/>
            </a:pPr>
            <a:r>
              <a:rPr lang="ja-JP" altLang="en-US" sz="2200" dirty="0"/>
              <a:t>役割分担</a:t>
            </a:r>
          </a:p>
          <a:p>
            <a:pPr marL="548640" lvl="1" indent="-274320" eaLnBrk="1" fontAlgn="auto" hangingPunct="1">
              <a:spcAft>
                <a:spcPts val="0"/>
              </a:spcAft>
              <a:buFont typeface="Wingdings 3"/>
              <a:buChar char=""/>
              <a:defRPr/>
            </a:pPr>
            <a:r>
              <a:rPr lang="ja-JP" altLang="en-US" sz="1400" dirty="0"/>
              <a:t>各チームの主な役割</a:t>
            </a:r>
          </a:p>
          <a:p>
            <a:pPr marL="548640" lvl="1" indent="-274320" eaLnBrk="1" fontAlgn="auto" hangingPunct="1">
              <a:spcAft>
                <a:spcPts val="0"/>
              </a:spcAft>
              <a:buFont typeface="Wingdings 3"/>
              <a:buChar char=""/>
              <a:defRPr/>
            </a:pPr>
            <a:r>
              <a:rPr lang="ja-JP" altLang="en-US" sz="1400" dirty="0"/>
              <a:t>各チームの担当者数</a:t>
            </a:r>
          </a:p>
          <a:p>
            <a:pPr marL="548640" lvl="1" indent="-274320" eaLnBrk="1" fontAlgn="auto" hangingPunct="1">
              <a:spcAft>
                <a:spcPts val="0"/>
              </a:spcAft>
              <a:buFont typeface="Wingdings 3"/>
              <a:buChar char=""/>
              <a:defRPr/>
            </a:pPr>
            <a:r>
              <a:rPr lang="ja-JP" altLang="en-US" sz="1400" dirty="0"/>
              <a:t>提案書に別途含める、実施担当者の略歴への参照等</a:t>
            </a:r>
          </a:p>
          <a:p>
            <a:pPr marL="548640" lvl="1" indent="-274320" eaLnBrk="1" fontAlgn="auto" hangingPunct="1">
              <a:spcAft>
                <a:spcPts val="0"/>
              </a:spcAft>
              <a:buFont typeface="Wingdings 3"/>
              <a:buChar char=""/>
              <a:defRPr/>
            </a:pPr>
            <a:endParaRPr lang="en-US" altLang="ja-JP" sz="1400" dirty="0"/>
          </a:p>
          <a:p>
            <a:pPr marL="548640" lvl="1" indent="-274320" eaLnBrk="1" fontAlgn="auto" hangingPunct="1">
              <a:spcAft>
                <a:spcPts val="0"/>
              </a:spcAft>
              <a:buFont typeface="Wingdings 3"/>
              <a:buChar char=""/>
              <a:defRPr/>
            </a:pPr>
            <a:endParaRPr lang="en-US" altLang="ja-JP" sz="1200" dirty="0"/>
          </a:p>
        </p:txBody>
      </p:sp>
      <p:sp>
        <p:nvSpPr>
          <p:cNvPr id="2" name="Rectangle 2">
            <a:extLst>
              <a:ext uri="{FF2B5EF4-FFF2-40B4-BE49-F238E27FC236}">
                <a16:creationId xmlns:a16="http://schemas.microsoft.com/office/drawing/2014/main" id="{4812091A-860F-FBA4-36AF-8E4ED0157D5D}"/>
              </a:ext>
            </a:extLst>
          </p:cNvPr>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sz="1800"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２．３　</a:t>
            </a:r>
            <a:r>
              <a:rPr lang="zh-TW" altLang="en-US" sz="1800" b="1" dirty="0">
                <a:latin typeface="ＭＳ Ｐゴシック" panose="020B0600070205080204" pitchFamily="50" charset="-128"/>
                <a:cs typeface="Arial" panose="020B0604020202020204" pitchFamily="34" charset="0"/>
              </a:rPr>
              <a:t>事業実施体制</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4" name="Rectangle 5">
            <a:extLst>
              <a:ext uri="{FF2B5EF4-FFF2-40B4-BE49-F238E27FC236}">
                <a16:creationId xmlns:a16="http://schemas.microsoft.com/office/drawing/2014/main" id="{4C51A602-EBEB-1FEE-CF4A-10C39ECF307D}"/>
              </a:ext>
            </a:extLst>
          </p:cNvPr>
          <p:cNvSpPr>
            <a:spLocks noChangeArrowheads="1"/>
          </p:cNvSpPr>
          <p:nvPr/>
        </p:nvSpPr>
        <p:spPr bwMode="auto">
          <a:xfrm>
            <a:off x="1367241" y="1227019"/>
            <a:ext cx="8058150" cy="857250"/>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事業が遂行可能な人員の確保、実施体制や役割分担について、体制上の役割分担や担当者数がわかるように記述する。</a:t>
            </a:r>
            <a:endParaRPr lang="en-US" altLang="ja-JP" sz="1200" dirty="0">
              <a:latin typeface="ＭＳ Ｐゴシック" panose="020B0600070205080204" pitchFamily="50" charset="-128"/>
              <a:cs typeface="Arial" panose="020B0604020202020204" pitchFamily="34" charset="0"/>
            </a:endParaRPr>
          </a:p>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endParaRPr lang="en-US" altLang="ja-JP" sz="1200" dirty="0">
              <a:latin typeface="ＭＳ Ｐゴシック" panose="020B0600070205080204" pitchFamily="50" charset="-128"/>
              <a:cs typeface="Arial" panose="020B0604020202020204" pitchFamily="34" charset="0"/>
            </a:endParaRPr>
          </a:p>
        </p:txBody>
      </p:sp>
      <p:sp>
        <p:nvSpPr>
          <p:cNvPr id="5" name="Rectangle 4">
            <a:extLst>
              <a:ext uri="{FF2B5EF4-FFF2-40B4-BE49-F238E27FC236}">
                <a16:creationId xmlns:a16="http://schemas.microsoft.com/office/drawing/2014/main" id="{88E236FB-82AD-0496-D603-3CFD08A931F4}"/>
              </a:ext>
            </a:extLst>
          </p:cNvPr>
          <p:cNvSpPr>
            <a:spLocks noChangeArrowheads="1"/>
          </p:cNvSpPr>
          <p:nvPr/>
        </p:nvSpPr>
        <p:spPr bwMode="auto">
          <a:xfrm>
            <a:off x="503641" y="1227019"/>
            <a:ext cx="863600" cy="857250"/>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6" name="Text Box 121">
            <a:extLst>
              <a:ext uri="{FF2B5EF4-FFF2-40B4-BE49-F238E27FC236}">
                <a16:creationId xmlns:a16="http://schemas.microsoft.com/office/drawing/2014/main" id="{FD162B03-0104-302E-53C0-91FA408AEB06}"/>
              </a:ext>
            </a:extLst>
          </p:cNvPr>
          <p:cNvSpPr txBox="1">
            <a:spLocks noChangeArrowheads="1"/>
          </p:cNvSpPr>
          <p:nvPr/>
        </p:nvSpPr>
        <p:spPr bwMode="auto">
          <a:xfrm>
            <a:off x="3203193" y="2491329"/>
            <a:ext cx="966787" cy="351235"/>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７</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465630" y="1309780"/>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女性の職業生活における活躍の推進に関する法律、次世代育成支援対策推進法、青少年の雇用の促進等に関する法律等に基づく認定等の状況について記述する。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２．４　</a:t>
            </a:r>
            <a:r>
              <a:rPr lang="ja-JP" altLang="en-US" sz="1800" b="1" dirty="0">
                <a:latin typeface="ＭＳ Ｐゴシック" panose="020B0600070205080204" pitchFamily="50" charset="-128"/>
                <a:cs typeface="Arial" panose="020B0604020202020204" pitchFamily="34" charset="0"/>
              </a:rPr>
              <a:t>ワーク･ライフ・バランス等の推進に関する指標</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4" name="テキスト ボックス 3">
            <a:extLst>
              <a:ext uri="{FF2B5EF4-FFF2-40B4-BE49-F238E27FC236}">
                <a16:creationId xmlns:a16="http://schemas.microsoft.com/office/drawing/2014/main" id="{64B37C41-E10F-AF07-CA68-C48B4C07B4B3}"/>
              </a:ext>
            </a:extLst>
          </p:cNvPr>
          <p:cNvSpPr txBox="1"/>
          <p:nvPr/>
        </p:nvSpPr>
        <p:spPr>
          <a:xfrm>
            <a:off x="344488" y="1001326"/>
            <a:ext cx="9649072" cy="276999"/>
          </a:xfrm>
          <a:prstGeom prst="rect">
            <a:avLst/>
          </a:prstGeom>
          <a:noFill/>
        </p:spPr>
        <p:txBody>
          <a:bodyPr wrap="square">
            <a:spAutoFit/>
          </a:bodyPr>
          <a:lstStyle/>
          <a:p>
            <a:pPr eaLnBrk="1" fontAlgn="auto" hangingPunct="1">
              <a:spcBef>
                <a:spcPts val="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（女性の職業生活における活躍の推進に関する法律、次世代育成支援対策推進法、青少年の雇用の促進等に関する法律等に基づく認定等の状況）　</a:t>
            </a:r>
            <a:endParaRPr lang="en-US" altLang="ja-JP" sz="1200" dirty="0">
              <a:latin typeface="ＭＳ Ｐゴシック" panose="020B0600070205080204"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2D1A697E-9D0A-F650-91AB-CAED7AA3161C}"/>
              </a:ext>
            </a:extLst>
          </p:cNvPr>
          <p:cNvSpPr txBox="1"/>
          <p:nvPr/>
        </p:nvSpPr>
        <p:spPr>
          <a:xfrm>
            <a:off x="475910" y="2630796"/>
            <a:ext cx="9024938" cy="1471172"/>
          </a:xfrm>
          <a:prstGeom prst="rect">
            <a:avLst/>
          </a:prstGeom>
          <a:noFill/>
        </p:spPr>
        <p:txBody>
          <a:bodyPr wrap="square">
            <a:spAutoFit/>
          </a:bodyPr>
          <a:lstStyle/>
          <a:p>
            <a:pPr marL="171450" indent="-171450" eaLnBrk="1" fontAlgn="auto" hangingPunct="1">
              <a:spcBef>
                <a:spcPct val="10000"/>
              </a:spcBef>
              <a:spcAft>
                <a:spcPts val="0"/>
              </a:spcAft>
              <a:buFont typeface="Wingdings" panose="05000000000000000000" pitchFamily="2" charset="2"/>
              <a:buChar char="n"/>
              <a:defRPr/>
            </a:pPr>
            <a:r>
              <a:rPr lang="ja-JP" altLang="en-US" sz="1400" dirty="0">
                <a:cs typeface="Arial" panose="020B0604020202020204" pitchFamily="34" charset="0"/>
              </a:rPr>
              <a:t>女性の職業生活における活躍の推進に関する法律（女性活躍推進法）に基づく認定（えるぼし認定企業）</a:t>
            </a:r>
          </a:p>
          <a:p>
            <a:pPr eaLnBrk="1" fontAlgn="auto" hangingPunct="1">
              <a:spcBef>
                <a:spcPct val="10000"/>
              </a:spcBef>
              <a:spcAft>
                <a:spcPts val="0"/>
              </a:spcAft>
              <a:buFont typeface="Wingdings" panose="05000000000000000000" pitchFamily="2" charset="2"/>
              <a:buNone/>
              <a:defRPr/>
            </a:pPr>
            <a:r>
              <a:rPr lang="en-US" altLang="ja-JP" sz="1400" dirty="0">
                <a:cs typeface="Arial" panose="020B0604020202020204" pitchFamily="34" charset="0"/>
              </a:rPr>
              <a:t>※</a:t>
            </a:r>
            <a:r>
              <a:rPr lang="ja-JP" altLang="en-US" sz="1400" dirty="0">
                <a:cs typeface="Arial" panose="020B0604020202020204" pitchFamily="34" charset="0"/>
              </a:rPr>
              <a:t>１　労働時間の働き方に係る基準を満たすこと。</a:t>
            </a:r>
          </a:p>
          <a:p>
            <a:pPr eaLnBrk="1" fontAlgn="auto" hangingPunct="1">
              <a:spcBef>
                <a:spcPct val="10000"/>
              </a:spcBef>
              <a:spcAft>
                <a:spcPts val="0"/>
              </a:spcAft>
              <a:buFont typeface="Wingdings" panose="05000000000000000000" pitchFamily="2" charset="2"/>
              <a:buNone/>
              <a:defRPr/>
            </a:pPr>
            <a:r>
              <a:rPr lang="en-US" altLang="ja-JP" sz="1400" dirty="0">
                <a:cs typeface="Arial" panose="020B0604020202020204" pitchFamily="34" charset="0"/>
              </a:rPr>
              <a:t>※</a:t>
            </a:r>
            <a:r>
              <a:rPr lang="ja-JP" altLang="en-US" sz="1400" dirty="0">
                <a:cs typeface="Arial" panose="020B0604020202020204" pitchFamily="34" charset="0"/>
              </a:rPr>
              <a:t>２　女性活躍推進法に基づく一般事業主行動計画の策定義務がない事業主（常時雇用する労働者の数が</a:t>
            </a:r>
            <a:r>
              <a:rPr lang="en-US" altLang="ja-JP" sz="1400" dirty="0">
                <a:cs typeface="Arial" panose="020B0604020202020204" pitchFamily="34" charset="0"/>
              </a:rPr>
              <a:t>300</a:t>
            </a:r>
            <a:r>
              <a:rPr lang="ja-JP" altLang="en-US" sz="1400" dirty="0">
                <a:cs typeface="Arial" panose="020B0604020202020204" pitchFamily="34" charset="0"/>
              </a:rPr>
              <a:t>人以下のもの）に限る（計画期間が満了していない行動計画を策定している場合のみ）。</a:t>
            </a:r>
            <a:endParaRPr lang="en-US" altLang="ja-JP" sz="1400" dirty="0">
              <a:cs typeface="Arial" panose="020B0604020202020204" pitchFamily="34" charset="0"/>
            </a:endParaRPr>
          </a:p>
          <a:p>
            <a:pPr marL="171450" indent="-171450" eaLnBrk="1" fontAlgn="auto" hangingPunct="1">
              <a:spcBef>
                <a:spcPct val="10000"/>
              </a:spcBef>
              <a:spcAft>
                <a:spcPts val="0"/>
              </a:spcAft>
              <a:buFont typeface="Wingdings" panose="05000000000000000000" pitchFamily="2" charset="2"/>
              <a:buChar char="n"/>
              <a:defRPr/>
            </a:pPr>
            <a:r>
              <a:rPr lang="ja-JP" altLang="en-US" sz="1400" dirty="0">
                <a:cs typeface="Arial" panose="020B0604020202020204" pitchFamily="34" charset="0"/>
              </a:rPr>
              <a:t>次世代育成支援対策推進法（次世代法）に基づく認定（くるみん認定企業・プラチナ認定企業）</a:t>
            </a:r>
            <a:endParaRPr lang="en-US" altLang="ja-JP" sz="1400" dirty="0">
              <a:cs typeface="Arial" panose="020B0604020202020204" pitchFamily="34" charset="0"/>
            </a:endParaRPr>
          </a:p>
          <a:p>
            <a:pPr marL="171450" indent="-171450" eaLnBrk="1" fontAlgn="auto" hangingPunct="1">
              <a:spcBef>
                <a:spcPct val="10000"/>
              </a:spcBef>
              <a:spcAft>
                <a:spcPts val="0"/>
              </a:spcAft>
              <a:buFont typeface="Wingdings" panose="05000000000000000000" pitchFamily="2" charset="2"/>
              <a:buChar char="n"/>
              <a:defRPr/>
            </a:pPr>
            <a:r>
              <a:rPr kumimoji="1" lang="ja-JP" altLang="en-US" sz="1400" dirty="0">
                <a:cs typeface="Arial" panose="020B0604020202020204" pitchFamily="34" charset="0"/>
              </a:rPr>
              <a:t>青少年の雇用の促進等に関する法律（若者雇用促進法）に基づく認定　</a:t>
            </a:r>
          </a:p>
        </p:txBody>
      </p:sp>
      <p:sp>
        <p:nvSpPr>
          <p:cNvPr id="6" name="AutoShape 17">
            <a:extLst>
              <a:ext uri="{FF2B5EF4-FFF2-40B4-BE49-F238E27FC236}">
                <a16:creationId xmlns:a16="http://schemas.microsoft.com/office/drawing/2014/main" id="{9218EEB7-C59A-22B2-B51B-CEB962DC3448}"/>
              </a:ext>
            </a:extLst>
          </p:cNvPr>
          <p:cNvSpPr>
            <a:spLocks noChangeArrowheads="1"/>
          </p:cNvSpPr>
          <p:nvPr/>
        </p:nvSpPr>
        <p:spPr bwMode="auto">
          <a:xfrm>
            <a:off x="477838" y="4293096"/>
            <a:ext cx="9024938" cy="205690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ja-JP" altLang="en-US" sz="1200" dirty="0">
                <a:latin typeface="+mn-lt"/>
                <a:ea typeface="+mn-ea"/>
                <a:cs typeface="Arial" panose="020B0604020202020204" pitchFamily="34" charset="0"/>
              </a:rPr>
              <a:t>　</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加点評価の観点</a:t>
            </a:r>
            <a:r>
              <a:rPr lang="en-US" altLang="ja-JP" sz="1200" dirty="0">
                <a:latin typeface="ＭＳ Ｐゴシック" panose="020B0600070205080204" pitchFamily="50" charset="-128"/>
                <a:cs typeface="Arial" panose="020B0604020202020204" pitchFamily="34" charset="0"/>
              </a:rPr>
              <a:t>】 ※</a:t>
            </a:r>
            <a:r>
              <a:rPr lang="ja-JP" altLang="en-US" sz="1200" dirty="0">
                <a:latin typeface="ＭＳ Ｐゴシック" panose="020B0600070205080204" pitchFamily="50" charset="-128"/>
                <a:cs typeface="Arial" panose="020B0604020202020204" pitchFamily="34" charset="0"/>
              </a:rPr>
              <a:t>複数の認定等が該当する場合、最も配点が高い区分により加点。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・女性の職業生活における活躍の推進に関する法律（女性活躍推進法）に基づく認定（えるぼし認定企業）</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○１段階目４点  ○２段階目６点  ○３段階目８点  ○プラチナえるぼし１０点　○行動計画２点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・次世代育成支援対策推進法（次世代法）に基づく認定（くるみん認定企業・プラチナくるみん認定企業）</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○くるみん（平成２９年３月３１日までの基準）４点　　○トライくるみん　６点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○くるみん（平成２９年４月１日～令和４年３月３１日までの基準）６点   ○くるみん（令和４年４月１日以降の基準）６点</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○プラチナくるみん　１０点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・青少年の雇用の促進に関する法律（若者雇用促進法）に基づく認定</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○ユースエール認定８点</a:t>
            </a:r>
          </a:p>
        </p:txBody>
      </p:sp>
      <p:sp>
        <p:nvSpPr>
          <p:cNvPr id="7" name="Text Box 23">
            <a:extLst>
              <a:ext uri="{FF2B5EF4-FFF2-40B4-BE49-F238E27FC236}">
                <a16:creationId xmlns:a16="http://schemas.microsoft.com/office/drawing/2014/main" id="{C9E6AAD3-B4E4-23EE-9306-EA666E39C554}"/>
              </a:ext>
            </a:extLst>
          </p:cNvPr>
          <p:cNvSpPr txBox="1">
            <a:spLocks noChangeArrowheads="1"/>
          </p:cNvSpPr>
          <p:nvPr/>
        </p:nvSpPr>
        <p:spPr bwMode="auto">
          <a:xfrm>
            <a:off x="477838" y="2226171"/>
            <a:ext cx="863600" cy="330646"/>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14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3387020547"/>
      </p:ext>
    </p:extLst>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FBAD94-1E1B-41AD-9314-1A9FDD76D7F5}">
  <ds:schemaRefs>
    <ds:schemaRef ds:uri="http://schemas.microsoft.com/sharepoint/v3/contenttype/forms"/>
  </ds:schemaRefs>
</ds:datastoreItem>
</file>

<file path=customXml/itemProps2.xml><?xml version="1.0" encoding="utf-8"?>
<ds:datastoreItem xmlns:ds="http://schemas.openxmlformats.org/officeDocument/2006/customXml" ds:itemID="{54B0B394-E240-4E7E-A7F8-C1E1CEAF7F72}">
  <ds:schemaRefs>
    <ds:schemaRef ds:uri="http://schemas.microsoft.com/office/2006/metadata/properties"/>
    <ds:schemaRef ds:uri="http://schemas.microsoft.com/office/infopath/2007/PartnerControls"/>
    <ds:schemaRef ds:uri="http://purl.org/dc/terms/"/>
    <ds:schemaRef ds:uri="8ee52e10-ab1a-4c94-9d82-ab5dbf513320"/>
    <ds:schemaRef ds:uri="http://purl.org/dc/elements/1.1/"/>
    <ds:schemaRef ds:uri="http://www.w3.org/XML/1998/namespace"/>
    <ds:schemaRef ds:uri="http://schemas.microsoft.com/office/2006/documentManagement/types"/>
    <ds:schemaRef ds:uri="http://schemas.openxmlformats.org/package/2006/metadata/core-properties"/>
    <ds:schemaRef ds:uri="321e8871-1c24-4f8a-8f1d-b9016d52d4a3"/>
    <ds:schemaRef ds:uri="http://purl.org/dc/dcmitype/"/>
  </ds:schemaRefs>
</ds:datastoreItem>
</file>

<file path=customXml/itemProps3.xml><?xml version="1.0" encoding="utf-8"?>
<ds:datastoreItem xmlns:ds="http://schemas.openxmlformats.org/officeDocument/2006/customXml" ds:itemID="{99C1E98A-062B-4F53-A7CE-BDDBF44096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82516</TotalTime>
  <Words>3200</Words>
  <Application>Microsoft Office PowerPoint</Application>
  <PresentationFormat>A4 210 x 297 mm</PresentationFormat>
  <Paragraphs>364</Paragraphs>
  <Slides>16</Slides>
  <Notes>14</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16</vt:i4>
      </vt:variant>
    </vt:vector>
  </HeadingPairs>
  <TitlesOfParts>
    <vt:vector size="25" baseType="lpstr">
      <vt:lpstr>ＭＳ Ｐゴシック</vt:lpstr>
      <vt:lpstr>Arial</vt:lpstr>
      <vt:lpstr>Bookman Old Style</vt:lpstr>
      <vt:lpstr>Calibri</vt:lpstr>
      <vt:lpstr>Gill Sans MT</vt:lpstr>
      <vt:lpstr>Wingdings</vt:lpstr>
      <vt:lpstr>Wingdings 3</vt:lpstr>
      <vt:lpstr>アース</vt:lpstr>
      <vt:lpstr>ワークシート</vt:lpstr>
      <vt:lpstr>令和８年度地域経済産業活性化対策調査 （沖縄県産品輸出拡大の可能性調査）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IBM BCS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総合評価提案書（サンプル）</dc:title>
  <dc:creator>吉野 百恵</dc:creator>
  <cp:lastModifiedBy>Windows ユーザー</cp:lastModifiedBy>
  <cp:revision>5244</cp:revision>
  <cp:lastPrinted>2023-12-06T11:16:02Z</cp:lastPrinted>
  <dcterms:created xsi:type="dcterms:W3CDTF">2003-05-06T01:51:56Z</dcterms:created>
  <dcterms:modified xsi:type="dcterms:W3CDTF">2026-05-19T00:47:02Z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