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7" r:id="rId2"/>
    <p:sldId id="258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C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88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4417-8DFF-4236-B60D-112CC6028661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DD79-FF6F-4C82-B56E-9639B94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690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4417-8DFF-4236-B60D-112CC6028661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DD79-FF6F-4C82-B56E-9639B94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24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4417-8DFF-4236-B60D-112CC6028661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DD79-FF6F-4C82-B56E-9639B94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054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g object 16"/>
          <p:cNvSpPr/>
          <p:nvPr userDrawn="1"/>
        </p:nvSpPr>
        <p:spPr>
          <a:xfrm>
            <a:off x="282197" y="6501766"/>
            <a:ext cx="9389375" cy="0"/>
          </a:xfrm>
          <a:custGeom>
            <a:avLst/>
            <a:gdLst/>
            <a:ahLst/>
            <a:cxnLst/>
            <a:rect l="l" t="t" r="r" b="b"/>
            <a:pathLst>
              <a:path w="8667115">
                <a:moveTo>
                  <a:pt x="0" y="0"/>
                </a:moveTo>
                <a:lnTo>
                  <a:pt x="8666861" y="0"/>
                </a:lnTo>
              </a:path>
            </a:pathLst>
          </a:custGeom>
          <a:ln w="12700">
            <a:solidFill>
              <a:srgbClr val="404040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6" name="bg object 17"/>
          <p:cNvSpPr/>
          <p:nvPr userDrawn="1"/>
        </p:nvSpPr>
        <p:spPr>
          <a:xfrm>
            <a:off x="291965" y="405766"/>
            <a:ext cx="9389375" cy="0"/>
          </a:xfrm>
          <a:custGeom>
            <a:avLst/>
            <a:gdLst/>
            <a:ahLst/>
            <a:cxnLst/>
            <a:rect l="l" t="t" r="r" b="b"/>
            <a:pathLst>
              <a:path w="8667115">
                <a:moveTo>
                  <a:pt x="0" y="0"/>
                </a:moveTo>
                <a:lnTo>
                  <a:pt x="8666861" y="0"/>
                </a:lnTo>
              </a:path>
            </a:pathLst>
          </a:custGeom>
          <a:ln w="12700">
            <a:solidFill>
              <a:srgbClr val="404040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pic>
        <p:nvPicPr>
          <p:cNvPr id="7" name="bg object 18"/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95440" y="62865"/>
            <a:ext cx="1628011" cy="304801"/>
          </a:xfrm>
          <a:prstGeom prst="rect">
            <a:avLst/>
          </a:prstGeom>
        </p:spPr>
      </p:pic>
      <p:pic>
        <p:nvPicPr>
          <p:cNvPr id="8" name="bg object 19"/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34343" y="6577966"/>
            <a:ext cx="1587297" cy="203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33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4417-8DFF-4236-B60D-112CC6028661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DD79-FF6F-4C82-B56E-9639B94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995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4417-8DFF-4236-B60D-112CC6028661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DD79-FF6F-4C82-B56E-9639B94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08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4417-8DFF-4236-B60D-112CC6028661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DD79-FF6F-4C82-B56E-9639B94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4146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4417-8DFF-4236-B60D-112CC6028661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DD79-FF6F-4C82-B56E-9639B94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5879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4417-8DFF-4236-B60D-112CC6028661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DD79-FF6F-4C82-B56E-9639B94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2252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4417-8DFF-4236-B60D-112CC6028661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DD79-FF6F-4C82-B56E-9639B94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5863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4417-8DFF-4236-B60D-112CC6028661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DD79-FF6F-4C82-B56E-9639B94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76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4417-8DFF-4236-B60D-112CC6028661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DD79-FF6F-4C82-B56E-9639B94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826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D4417-8DFF-4236-B60D-112CC6028661}" type="datetimeFigureOut">
              <a:rPr kumimoji="1" lang="ja-JP" altLang="en-US" smtClean="0"/>
              <a:t>2025/2/14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DDD79-FF6F-4C82-B56E-9639B945CF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625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97185"/>
              </p:ext>
            </p:extLst>
          </p:nvPr>
        </p:nvGraphicFramePr>
        <p:xfrm>
          <a:off x="643624" y="3524865"/>
          <a:ext cx="8637639" cy="20398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4046">
                  <a:extLst>
                    <a:ext uri="{9D8B030D-6E8A-4147-A177-3AD203B41FA5}">
                      <a16:colId xmlns:a16="http://schemas.microsoft.com/office/drawing/2014/main" val="1277309564"/>
                    </a:ext>
                  </a:extLst>
                </a:gridCol>
                <a:gridCol w="7823593">
                  <a:extLst>
                    <a:ext uri="{9D8B030D-6E8A-4147-A177-3AD203B41FA5}">
                      <a16:colId xmlns:a16="http://schemas.microsoft.com/office/drawing/2014/main" val="1518411580"/>
                    </a:ext>
                  </a:extLst>
                </a:gridCol>
              </a:tblGrid>
              <a:tr h="3733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料金</a:t>
                      </a:r>
                    </a:p>
                  </a:txBody>
                  <a:tcPr marL="3323" marR="332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00" dirty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5845180"/>
                  </a:ext>
                </a:extLst>
              </a:tr>
              <a:tr h="48943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販売チャネル</a:t>
                      </a:r>
                    </a:p>
                  </a:txBody>
                  <a:tcPr marL="3323" marR="332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①外国人旅行者に直接販売　②海外旅行会社を通じて販売　③国内の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DMC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を通じて販売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④その他（　　　　　　　　　　　　　　　　　　　　　　　　　　　　　　　　　　　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）</a:t>
                      </a:r>
                      <a:endParaRPr kumimoji="1" lang="ja-JP" altLang="en-US" sz="1000" dirty="0" smtClean="0">
                        <a:solidFill>
                          <a:srgbClr val="FF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375220"/>
                  </a:ext>
                </a:extLst>
              </a:tr>
              <a:tr h="3592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予約方法</a:t>
                      </a:r>
                    </a:p>
                  </a:txBody>
                  <a:tcPr marL="3323" marR="332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en-US" altLang="ja-JP" sz="900" u="sng" dirty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0032690"/>
                  </a:ext>
                </a:extLst>
              </a:tr>
              <a:tr h="3857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予約に関する</a:t>
                      </a:r>
                      <a:endParaRPr kumimoji="1" lang="en-US" altLang="ja-JP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ウェブ</a:t>
                      </a:r>
                      <a:r>
                        <a:rPr kumimoji="1" lang="en-US" altLang="ja-JP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URL</a:t>
                      </a: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323" marR="332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900" dirty="0" smtClean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以下いずれかを記載ください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900" dirty="0" smtClean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・オンラインで予約可能なコンテンツ→予約サイト ・問い合わせ等で予約等を行うコンテンツ→予約方法が記載されたＷｅｂサイト</a:t>
                      </a:r>
                      <a:endParaRPr kumimoji="1" lang="en-US" altLang="ja-JP" sz="900" dirty="0">
                        <a:solidFill>
                          <a:srgbClr val="FF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162524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その他</a:t>
                      </a:r>
                      <a:endParaRPr kumimoji="1" lang="en-US" altLang="ja-JP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特記事項</a:t>
                      </a:r>
                      <a:endParaRPr kumimoji="1" lang="en-US" altLang="ja-JP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323" marR="332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en-US" altLang="ja-JP" sz="900" dirty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7156189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487F044C-D764-8F59-2709-5372A2CE01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454800"/>
              </p:ext>
            </p:extLst>
          </p:nvPr>
        </p:nvGraphicFramePr>
        <p:xfrm>
          <a:off x="649237" y="457814"/>
          <a:ext cx="8637638" cy="30021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5596">
                  <a:extLst>
                    <a:ext uri="{9D8B030D-6E8A-4147-A177-3AD203B41FA5}">
                      <a16:colId xmlns:a16="http://schemas.microsoft.com/office/drawing/2014/main" val="1277309564"/>
                    </a:ext>
                  </a:extLst>
                </a:gridCol>
                <a:gridCol w="3564842">
                  <a:extLst>
                    <a:ext uri="{9D8B030D-6E8A-4147-A177-3AD203B41FA5}">
                      <a16:colId xmlns:a16="http://schemas.microsoft.com/office/drawing/2014/main" val="151841158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8885452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971417696"/>
                    </a:ext>
                  </a:extLst>
                </a:gridCol>
              </a:tblGrid>
              <a:tr h="2814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コンテンツ名 </a:t>
                      </a:r>
                      <a:endParaRPr kumimoji="1" lang="en-US" altLang="ja-JP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日本語</a:t>
                      </a:r>
                    </a:p>
                  </a:txBody>
                  <a:tcPr marL="6646" marR="6646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 smtClean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適度な長さのコンテンツ名にしてください。目安 全角</a:t>
                      </a:r>
                      <a:r>
                        <a:rPr kumimoji="1" lang="en-US" altLang="ja-JP" sz="900" dirty="0" smtClean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30</a:t>
                      </a:r>
                      <a:r>
                        <a:rPr kumimoji="1" lang="ja-JP" altLang="en-US" sz="900" dirty="0" smtClean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文字</a:t>
                      </a:r>
                      <a:endParaRPr kumimoji="1" lang="ja-JP" altLang="en-US" sz="900" dirty="0">
                        <a:solidFill>
                          <a:srgbClr val="FF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1463745"/>
                  </a:ext>
                </a:extLst>
              </a:tr>
              <a:tr h="2814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コンテンツ名 </a:t>
                      </a:r>
                      <a:endParaRPr kumimoji="1" lang="en-US" altLang="ja-JP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英語</a:t>
                      </a:r>
                    </a:p>
                  </a:txBody>
                  <a:tcPr marL="6646" marR="6646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6592855"/>
                  </a:ext>
                </a:extLst>
              </a:tr>
              <a:tr h="901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コンテンツ</a:t>
                      </a:r>
                      <a:endParaRPr kumimoji="1" lang="en-US" altLang="ja-JP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概要</a:t>
                      </a:r>
                      <a:endParaRPr kumimoji="1" lang="en-US" altLang="ja-JP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>
                        <a:lnSpc>
                          <a:spcPts val="900"/>
                        </a:lnSpc>
                      </a:pPr>
                      <a:endParaRPr kumimoji="1" lang="en-US" altLang="ja-JP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強み</a:t>
                      </a:r>
                      <a:r>
                        <a:rPr kumimoji="1" lang="en-US" altLang="ja-JP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/</a:t>
                      </a:r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売り</a:t>
                      </a:r>
                      <a:endParaRPr kumimoji="1" lang="en-US" altLang="ja-JP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ポイント</a:t>
                      </a: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endParaRPr kumimoji="1" lang="en-US" altLang="ja-JP" sz="9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algn="l"/>
                      <a:endParaRPr kumimoji="1" lang="en-US" altLang="ja-JP" sz="9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algn="l"/>
                      <a:endParaRPr kumimoji="1" lang="en-US" altLang="ja-JP" sz="9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900" dirty="0" smtClean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この概要が、新規コンテンツに採択された場合、特設ページに掲載されるコンテンツ紹介文の原案となります</a:t>
                      </a:r>
                    </a:p>
                    <a:p>
                      <a:pPr algn="l"/>
                      <a:r>
                        <a:rPr kumimoji="1" lang="ja-JP" altLang="en-US" sz="900" dirty="0" smtClean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なお、コンテンツ紹介は専属のネイティブライターにより、記事制作いたします</a:t>
                      </a:r>
                      <a:endParaRPr kumimoji="1" lang="en-US" altLang="ja-JP" sz="900" dirty="0">
                        <a:solidFill>
                          <a:srgbClr val="FF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algn="l"/>
                      <a:endParaRPr kumimoji="1" lang="en-US" altLang="ja-JP" sz="9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algn="l"/>
                      <a:endParaRPr kumimoji="1" lang="en-US" altLang="ja-JP" sz="9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algn="l"/>
                      <a:endParaRPr kumimoji="1" lang="en-US" altLang="ja-JP" sz="9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0251434"/>
                  </a:ext>
                </a:extLst>
              </a:tr>
              <a:tr h="3187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ターゲット</a:t>
                      </a:r>
                      <a:endParaRPr kumimoji="1" lang="en-US" altLang="ja-JP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市場</a:t>
                      </a:r>
                      <a:r>
                        <a:rPr kumimoji="1" lang="en-US" altLang="ja-JP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/</a:t>
                      </a:r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層</a:t>
                      </a: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7643665"/>
                  </a:ext>
                </a:extLst>
              </a:tr>
              <a:tr h="3030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サービス</a:t>
                      </a:r>
                      <a:endParaRPr kumimoji="1" lang="en-US" altLang="ja-JP" sz="10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対応言語</a:t>
                      </a: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endParaRPr kumimoji="1" lang="en-US" altLang="ja-JP" sz="9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9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9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77913" marR="77913" marT="38957" marB="38957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1211773"/>
                  </a:ext>
                </a:extLst>
              </a:tr>
              <a:tr h="3875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ウェブ　（英語）</a:t>
                      </a: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9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ウェブ　</a:t>
                      </a:r>
                      <a:r>
                        <a:rPr kumimoji="1" lang="ja-JP" altLang="en-US" sz="7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（日本語）</a:t>
                      </a: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9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161307"/>
                  </a:ext>
                </a:extLst>
              </a:tr>
            </a:tbl>
          </a:graphicData>
        </a:graphic>
      </p:graphicFrame>
      <p:sp>
        <p:nvSpPr>
          <p:cNvPr id="5" name="object 2"/>
          <p:cNvSpPr txBox="1">
            <a:spLocks/>
          </p:cNvSpPr>
          <p:nvPr/>
        </p:nvSpPr>
        <p:spPr>
          <a:xfrm>
            <a:off x="628384" y="4552"/>
            <a:ext cx="6189409" cy="349800"/>
          </a:xfrm>
          <a:prstGeom prst="rect">
            <a:avLst/>
          </a:prstGeom>
        </p:spPr>
        <p:txBody>
          <a:bodyPr vert="horz" wrap="square" lIns="0" tIns="11137" rIns="0" bIns="0" rtlCol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Yu Gothic UI"/>
                <a:ea typeface="+mj-ea"/>
                <a:cs typeface="Yu Gothic UI"/>
              </a:defRPr>
            </a:lvl1pPr>
          </a:lstStyle>
          <a:p>
            <a:pPr marL="11723">
              <a:spcBef>
                <a:spcPts val="88"/>
              </a:spcBef>
            </a:pPr>
            <a:r>
              <a:rPr lang="en-US" altLang="ja-JP" spc="-32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【</a:t>
            </a:r>
            <a:r>
              <a:rPr lang="ja-JP" altLang="en-US" spc="-32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応募</a:t>
            </a:r>
            <a:r>
              <a:rPr lang="ja-JP" altLang="en-US" spc="-32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書類</a:t>
            </a:r>
            <a:r>
              <a:rPr lang="en-US" altLang="ja-JP" spc="-32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】</a:t>
            </a:r>
            <a:r>
              <a:rPr lang="ja-JP" altLang="en-US" spc="-32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　コンテンツ概要シート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FEFB3126-F74B-77D4-2052-734B676FBF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07280"/>
              </p:ext>
            </p:extLst>
          </p:nvPr>
        </p:nvGraphicFramePr>
        <p:xfrm>
          <a:off x="643624" y="5620180"/>
          <a:ext cx="8637638" cy="3875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5596">
                  <a:extLst>
                    <a:ext uri="{9D8B030D-6E8A-4147-A177-3AD203B41FA5}">
                      <a16:colId xmlns:a16="http://schemas.microsoft.com/office/drawing/2014/main" val="3683400605"/>
                    </a:ext>
                  </a:extLst>
                </a:gridCol>
                <a:gridCol w="3564842">
                  <a:extLst>
                    <a:ext uri="{9D8B030D-6E8A-4147-A177-3AD203B41FA5}">
                      <a16:colId xmlns:a16="http://schemas.microsoft.com/office/drawing/2014/main" val="11788296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32309334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527570977"/>
                    </a:ext>
                  </a:extLst>
                </a:gridCol>
              </a:tblGrid>
              <a:tr h="3875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窓口</a:t>
                      </a:r>
                      <a:endParaRPr kumimoji="1" lang="en-US" altLang="ja-JP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担当者名</a:t>
                      </a:r>
                      <a:endParaRPr kumimoji="1" lang="en-US" altLang="ja-JP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9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連絡先</a:t>
                      </a:r>
                      <a:endParaRPr kumimoji="1" lang="en-US" altLang="ja-JP" sz="6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（電話・メール）</a:t>
                      </a: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9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0500537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D2149218-0C09-EAC6-BCC8-68B66021A1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959641"/>
              </p:ext>
            </p:extLst>
          </p:nvPr>
        </p:nvGraphicFramePr>
        <p:xfrm>
          <a:off x="643624" y="6063215"/>
          <a:ext cx="8637639" cy="3827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4046">
                  <a:extLst>
                    <a:ext uri="{9D8B030D-6E8A-4147-A177-3AD203B41FA5}">
                      <a16:colId xmlns:a16="http://schemas.microsoft.com/office/drawing/2014/main" val="526185471"/>
                    </a:ext>
                  </a:extLst>
                </a:gridCol>
                <a:gridCol w="7823593">
                  <a:extLst>
                    <a:ext uri="{9D8B030D-6E8A-4147-A177-3AD203B41FA5}">
                      <a16:colId xmlns:a16="http://schemas.microsoft.com/office/drawing/2014/main" val="2500289926"/>
                    </a:ext>
                  </a:extLst>
                </a:gridCol>
              </a:tblGrid>
              <a:tr h="3733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観光庁の</a:t>
                      </a:r>
                      <a:endParaRPr kumimoji="1" lang="en-US" altLang="ja-JP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90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補助について</a:t>
                      </a:r>
                      <a:endParaRPr kumimoji="1" lang="en-US" altLang="ja-JP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323" marR="332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 smtClean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（</a:t>
                      </a:r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</a:t>
                      </a:r>
                      <a:r>
                        <a:rPr kumimoji="1" lang="ja-JP" altLang="en-US" sz="1000" dirty="0" smtClean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観光庁の補助事業名を記載ください（例）「特別体験事業」等</a:t>
                      </a:r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</a:t>
                      </a:r>
                      <a:r>
                        <a:rPr kumimoji="1" lang="ja-JP" altLang="en-US" sz="1000" dirty="0" smtClean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）</a:t>
                      </a:r>
                      <a:endParaRPr kumimoji="1" lang="en-US" altLang="ja-JP" sz="1000" dirty="0">
                        <a:solidFill>
                          <a:srgbClr val="FF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algn="l"/>
                      <a:endParaRPr kumimoji="1" lang="en-US" altLang="ja-JP" sz="1000" dirty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77913" marR="77913" marT="38957" marB="3895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8215987"/>
                  </a:ext>
                </a:extLst>
              </a:tr>
            </a:tbl>
          </a:graphicData>
        </a:graphic>
      </p:graphicFrame>
      <p:sp>
        <p:nvSpPr>
          <p:cNvPr id="9" name="object 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4303" rIns="0" bIns="0" rtlCol="0" anchor="ctr">
            <a:spAutoFit/>
          </a:bodyPr>
          <a:lstStyle/>
          <a:p>
            <a:pPr marL="32275" algn="ctr">
              <a:spcBef>
                <a:spcPts val="34"/>
              </a:spcBef>
            </a:pPr>
            <a:fld id="{81D60167-4931-47E6-BA6A-407CBD079E47}" type="slidenum">
              <a:rPr sz="1100" spc="-42" dirty="0"/>
              <a:pPr marL="32275" algn="ctr">
                <a:spcBef>
                  <a:spcPts val="34"/>
                </a:spcBef>
              </a:pPr>
              <a:t>1</a:t>
            </a:fld>
            <a:endParaRPr sz="1100" spc="-42" dirty="0"/>
          </a:p>
        </p:txBody>
      </p:sp>
      <p:sp>
        <p:nvSpPr>
          <p:cNvPr id="2" name="正方形/長方形 1"/>
          <p:cNvSpPr/>
          <p:nvPr/>
        </p:nvSpPr>
        <p:spPr>
          <a:xfrm>
            <a:off x="4836688" y="124268"/>
            <a:ext cx="260680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>
                <a:solidFill>
                  <a:srgbClr val="FF0000"/>
                </a:solidFill>
              </a:rPr>
              <a:t>※ 1</a:t>
            </a:r>
            <a:r>
              <a:rPr lang="ja-JP" altLang="en-US" sz="1200" dirty="0">
                <a:solidFill>
                  <a:srgbClr val="FF0000"/>
                </a:solidFill>
              </a:rPr>
              <a:t>頁におさまるよう記載ください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7665134" y="3985548"/>
            <a:ext cx="16062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9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該当する選択肢</a:t>
            </a:r>
            <a:r>
              <a:rPr kumimoji="1" lang="ja-JP" altLang="en-US" sz="900" dirty="0" smtClean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のみ</a:t>
            </a:r>
            <a:endParaRPr kumimoji="1" lang="en-US" altLang="ja-JP" sz="900" dirty="0" smtClean="0">
              <a:solidFill>
                <a:srgbClr val="FF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kumimoji="1" lang="ja-JP" altLang="en-US" sz="900" dirty="0" smtClean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残して</a:t>
            </a:r>
            <a:r>
              <a:rPr kumimoji="1" lang="ja-JP" altLang="en-US" sz="9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ください（複数回答）</a:t>
            </a:r>
          </a:p>
        </p:txBody>
      </p:sp>
    </p:spTree>
    <p:extLst>
      <p:ext uri="{BB962C8B-B14F-4D97-AF65-F5344CB8AC3E}">
        <p14:creationId xmlns:p14="http://schemas.microsoft.com/office/powerpoint/2010/main" val="120085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/>
          </p:cNvSpPr>
          <p:nvPr/>
        </p:nvSpPr>
        <p:spPr>
          <a:xfrm>
            <a:off x="134113" y="24406"/>
            <a:ext cx="6189409" cy="288245"/>
          </a:xfrm>
          <a:prstGeom prst="rect">
            <a:avLst/>
          </a:prstGeom>
        </p:spPr>
        <p:txBody>
          <a:bodyPr vert="horz" wrap="square" lIns="0" tIns="11137" rIns="0" bIns="0" rtlCol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Yu Gothic UI"/>
                <a:ea typeface="+mj-ea"/>
                <a:cs typeface="Yu Gothic UI"/>
              </a:defRPr>
            </a:lvl1pPr>
          </a:lstStyle>
          <a:p>
            <a:pPr marL="11723">
              <a:spcBef>
                <a:spcPts val="88"/>
              </a:spcBef>
            </a:pPr>
            <a:r>
              <a:rPr lang="en-US" altLang="ja-JP" sz="1800" spc="-32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【</a:t>
            </a:r>
            <a:r>
              <a:rPr lang="ja-JP" altLang="en-US" sz="1800" spc="-32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応募</a:t>
            </a:r>
            <a:r>
              <a:rPr lang="ja-JP" altLang="en-US" sz="1800" spc="-32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書類</a:t>
            </a:r>
            <a:r>
              <a:rPr lang="en-US" altLang="ja-JP" sz="1800" spc="-32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】</a:t>
            </a:r>
            <a:r>
              <a:rPr lang="ja-JP" altLang="en-US" sz="1800" spc="-32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　コンテンツ概要</a:t>
            </a:r>
            <a:r>
              <a:rPr lang="ja-JP" altLang="en-US" sz="1800" spc="-32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シート 画像</a:t>
            </a:r>
            <a:endParaRPr lang="en-US" altLang="ja-JP" sz="1800" spc="-32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ED6CC0D-A754-653D-6941-7E8A3FDBF916}"/>
              </a:ext>
            </a:extLst>
          </p:cNvPr>
          <p:cNvSpPr/>
          <p:nvPr/>
        </p:nvSpPr>
        <p:spPr>
          <a:xfrm>
            <a:off x="5131062" y="938307"/>
            <a:ext cx="3867911" cy="2815949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画像</a:t>
            </a:r>
            <a:endParaRPr kumimoji="1" lang="en-US" altLang="ja-JP" b="1" dirty="0" smtClean="0">
              <a:solidFill>
                <a:srgbClr val="FF0000"/>
              </a:solidFill>
            </a:endParaRPr>
          </a:p>
          <a:p>
            <a:pPr algn="ctr"/>
            <a:r>
              <a:rPr lang="en-US" altLang="ja-JP" dirty="0">
                <a:solidFill>
                  <a:srgbClr val="FF0000"/>
                </a:solidFill>
              </a:rPr>
              <a:t>16</a:t>
            </a:r>
            <a:r>
              <a:rPr lang="ja-JP" altLang="en-US" dirty="0">
                <a:solidFill>
                  <a:srgbClr val="FF0000"/>
                </a:solidFill>
              </a:rPr>
              <a:t>：</a:t>
            </a:r>
            <a:r>
              <a:rPr lang="en-US" altLang="ja-JP" dirty="0">
                <a:solidFill>
                  <a:srgbClr val="FF0000"/>
                </a:solidFill>
              </a:rPr>
              <a:t>9</a:t>
            </a:r>
            <a:r>
              <a:rPr lang="ja-JP" altLang="en-US" dirty="0">
                <a:solidFill>
                  <a:srgbClr val="FF0000"/>
                </a:solidFill>
              </a:rPr>
              <a:t>画像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ED6CC0D-A754-653D-6941-7E8A3FDBF916}"/>
              </a:ext>
            </a:extLst>
          </p:cNvPr>
          <p:cNvSpPr>
            <a:spLocks/>
          </p:cNvSpPr>
          <p:nvPr/>
        </p:nvSpPr>
        <p:spPr>
          <a:xfrm>
            <a:off x="920496" y="947451"/>
            <a:ext cx="3867911" cy="2815949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画像</a:t>
            </a:r>
            <a:endParaRPr kumimoji="1" lang="en-US" altLang="ja-JP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ja-JP" altLang="en-US" dirty="0">
                <a:solidFill>
                  <a:srgbClr val="FF0000"/>
                </a:solidFill>
              </a:rPr>
              <a:t>３：２ 画像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ED6CC0D-A754-653D-6941-7E8A3FDBF916}"/>
              </a:ext>
            </a:extLst>
          </p:cNvPr>
          <p:cNvSpPr/>
          <p:nvPr/>
        </p:nvSpPr>
        <p:spPr>
          <a:xfrm>
            <a:off x="920496" y="3869014"/>
            <a:ext cx="3867911" cy="2815949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画像</a:t>
            </a:r>
            <a:endParaRPr kumimoji="1" lang="en-US" altLang="ja-JP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en-US" altLang="ja-JP" dirty="0">
                <a:solidFill>
                  <a:srgbClr val="FF0000"/>
                </a:solidFill>
              </a:rPr>
              <a:t>1</a:t>
            </a:r>
            <a:r>
              <a:rPr lang="ja-JP" altLang="en-US" dirty="0">
                <a:solidFill>
                  <a:srgbClr val="FF0000"/>
                </a:solidFill>
              </a:rPr>
              <a:t>：</a:t>
            </a:r>
            <a:r>
              <a:rPr lang="en-US" altLang="ja-JP" dirty="0">
                <a:solidFill>
                  <a:srgbClr val="FF0000"/>
                </a:solidFill>
              </a:rPr>
              <a:t>1 </a:t>
            </a:r>
            <a:r>
              <a:rPr lang="ja-JP" altLang="en-US" dirty="0">
                <a:solidFill>
                  <a:srgbClr val="FF0000"/>
                </a:solidFill>
              </a:rPr>
              <a:t>画像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ED6CC0D-A754-653D-6941-7E8A3FDBF916}"/>
              </a:ext>
            </a:extLst>
          </p:cNvPr>
          <p:cNvSpPr/>
          <p:nvPr/>
        </p:nvSpPr>
        <p:spPr>
          <a:xfrm>
            <a:off x="5131061" y="3869014"/>
            <a:ext cx="3867911" cy="2815949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画像</a:t>
            </a:r>
            <a:endParaRPr kumimoji="1" lang="en-US" altLang="ja-JP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４：３画像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7" name="object 5"/>
          <p:cNvSpPr txBox="1">
            <a:spLocks/>
          </p:cNvSpPr>
          <p:nvPr/>
        </p:nvSpPr>
        <p:spPr>
          <a:xfrm>
            <a:off x="9586913" y="6684963"/>
            <a:ext cx="319087" cy="173037"/>
          </a:xfrm>
          <a:prstGeom prst="rect">
            <a:avLst/>
          </a:prstGeom>
        </p:spPr>
        <p:txBody>
          <a:bodyPr vert="horz" wrap="square" lIns="0" tIns="4303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275" algn="ctr">
              <a:spcBef>
                <a:spcPts val="34"/>
              </a:spcBef>
            </a:pPr>
            <a:fld id="{81D60167-4931-47E6-BA6A-407CBD079E47}" type="slidenum">
              <a:rPr lang="en-US" altLang="ja-JP" sz="1100" spc="-42" smtClean="0"/>
              <a:pPr marL="32275" algn="ctr">
                <a:spcBef>
                  <a:spcPts val="34"/>
                </a:spcBef>
              </a:pPr>
              <a:t>2</a:t>
            </a:fld>
            <a:endParaRPr lang="en-US" altLang="ja-JP" sz="1100" spc="-42" dirty="0"/>
          </a:p>
        </p:txBody>
      </p:sp>
      <p:sp>
        <p:nvSpPr>
          <p:cNvPr id="2" name="正方形/長方形 1"/>
          <p:cNvSpPr/>
          <p:nvPr/>
        </p:nvSpPr>
        <p:spPr>
          <a:xfrm>
            <a:off x="242831" y="321610"/>
            <a:ext cx="7179564" cy="6001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ja-JP" altLang="en-US" sz="1100" dirty="0">
                <a:solidFill>
                  <a:srgbClr val="FF0000"/>
                </a:solidFill>
              </a:rPr>
              <a:t>・ </a:t>
            </a:r>
            <a:r>
              <a:rPr lang="en-US" altLang="ja-JP" sz="1100" dirty="0">
                <a:solidFill>
                  <a:srgbClr val="FF0000"/>
                </a:solidFill>
              </a:rPr>
              <a:t>1</a:t>
            </a:r>
            <a:r>
              <a:rPr lang="ja-JP" altLang="en-US" sz="1100" dirty="0">
                <a:solidFill>
                  <a:srgbClr val="FF0000"/>
                </a:solidFill>
              </a:rPr>
              <a:t>頁におさまるよう貼付ください。 体験コンテンツは人物入りが好ましいです</a:t>
            </a:r>
            <a:r>
              <a:rPr lang="ja-JP" altLang="en-US" sz="1100" dirty="0" smtClean="0">
                <a:solidFill>
                  <a:srgbClr val="FF0000"/>
                </a:solidFill>
              </a:rPr>
              <a:t>。</a:t>
            </a:r>
            <a:endParaRPr lang="en-US" altLang="ja-JP" sz="1100" dirty="0" smtClean="0">
              <a:solidFill>
                <a:srgbClr val="FF0000"/>
              </a:solidFill>
            </a:endParaRPr>
          </a:p>
          <a:p>
            <a:r>
              <a:rPr lang="ja-JP" altLang="en-US" sz="1100" dirty="0" smtClean="0">
                <a:solidFill>
                  <a:srgbClr val="FF0000"/>
                </a:solidFill>
              </a:rPr>
              <a:t> </a:t>
            </a:r>
            <a:r>
              <a:rPr lang="ja-JP" altLang="en-US" sz="1100" dirty="0">
                <a:solidFill>
                  <a:srgbClr val="FF0000"/>
                </a:solidFill>
              </a:rPr>
              <a:t>・ 画像説明をいれていただいてもよいです。 </a:t>
            </a:r>
            <a:endParaRPr lang="en-US" altLang="ja-JP" sz="1100" dirty="0" smtClean="0">
              <a:solidFill>
                <a:srgbClr val="FF0000"/>
              </a:solidFill>
            </a:endParaRPr>
          </a:p>
          <a:p>
            <a:r>
              <a:rPr lang="ja-JP" altLang="en-US" sz="1100" dirty="0" smtClean="0">
                <a:solidFill>
                  <a:srgbClr val="FF0000"/>
                </a:solidFill>
              </a:rPr>
              <a:t>・ </a:t>
            </a:r>
            <a:r>
              <a:rPr lang="ja-JP" altLang="en-US" sz="1100" dirty="0">
                <a:solidFill>
                  <a:srgbClr val="FF0000"/>
                </a:solidFill>
              </a:rPr>
              <a:t>画像枠は、目安です。</a:t>
            </a:r>
            <a:r>
              <a:rPr lang="en-US" altLang="ja-JP" sz="1100" dirty="0">
                <a:solidFill>
                  <a:srgbClr val="FF0000"/>
                </a:solidFill>
              </a:rPr>
              <a:t>4</a:t>
            </a:r>
            <a:r>
              <a:rPr lang="ja-JP" altLang="en-US" sz="1100" dirty="0">
                <a:solidFill>
                  <a:srgbClr val="FF0000"/>
                </a:solidFill>
              </a:rPr>
              <a:t>枚貼付ください。画像比率様々ございますので、枠に収める必要はございません。 </a:t>
            </a:r>
          </a:p>
        </p:txBody>
      </p:sp>
    </p:spTree>
    <p:extLst>
      <p:ext uri="{BB962C8B-B14F-4D97-AF65-F5344CB8AC3E}">
        <p14:creationId xmlns:p14="http://schemas.microsoft.com/office/powerpoint/2010/main" val="245382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chemeClr val="bg2">
              <a:lumMod val="50000"/>
            </a:schemeClr>
          </a:solidFill>
          <a:prstDash val="dash"/>
        </a:ln>
      </a:spPr>
      <a:bodyPr rtlCol="0" anchor="ctr"/>
      <a:lstStyle>
        <a:defPPr algn="ctr">
          <a:defRPr kumimoji="1" b="1" dirty="0" smtClean="0">
            <a:solidFill>
              <a:schemeClr val="tx1">
                <a:lumMod val="50000"/>
                <a:lumOff val="50000"/>
              </a:schemeClr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326</Words>
  <Application>Microsoft Office PowerPoint</Application>
  <PresentationFormat>A4 210 x 297 mm</PresentationFormat>
  <Paragraphs>58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UDゴシック</vt:lpstr>
      <vt:lpstr>Meiryo UI</vt:lpstr>
      <vt:lpstr>Yu Gothic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2025-02-14T02:12:51Z</dcterms:created>
  <dcterms:modified xsi:type="dcterms:W3CDTF">2025-02-14T02:15:18Z</dcterms:modified>
</cp:coreProperties>
</file>